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285" r:id="rId3"/>
    <p:sldId id="256" r:id="rId4"/>
    <p:sldId id="275" r:id="rId5"/>
    <p:sldId id="282" r:id="rId6"/>
    <p:sldId id="281" r:id="rId7"/>
    <p:sldId id="283" r:id="rId8"/>
    <p:sldId id="260" r:id="rId9"/>
    <p:sldId id="287" r:id="rId10"/>
    <p:sldId id="288" r:id="rId11"/>
    <p:sldId id="289" r:id="rId12"/>
    <p:sldId id="290" r:id="rId13"/>
    <p:sldId id="291" r:id="rId14"/>
    <p:sldId id="292" r:id="rId15"/>
    <p:sldId id="295" r:id="rId16"/>
    <p:sldId id="294" r:id="rId17"/>
    <p:sldId id="296" r:id="rId18"/>
    <p:sldId id="297" r:id="rId19"/>
    <p:sldId id="298" r:id="rId20"/>
    <p:sldId id="299" r:id="rId21"/>
    <p:sldId id="301" r:id="rId22"/>
    <p:sldId id="300" r:id="rId23"/>
    <p:sldId id="302" r:id="rId24"/>
    <p:sldId id="303" r:id="rId25"/>
    <p:sldId id="304" r:id="rId26"/>
    <p:sldId id="30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CC"/>
    <a:srgbClr val="CC66FF"/>
    <a:srgbClr val="990033"/>
    <a:srgbClr val="800080"/>
    <a:srgbClr val="FF0000"/>
    <a:srgbClr val="FF5050"/>
    <a:srgbClr val="FF7C80"/>
    <a:srgbClr val="00CC99"/>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927075-3941-49EF-AF3C-C6493C11AD29}"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7FBED7CB-DFD3-490E-A6AB-E02A178D0ADB}">
      <dgm:prSet phldrT="[Text]" custT="1"/>
      <dgm:spPr>
        <a:solidFill>
          <a:schemeClr val="accent6">
            <a:lumMod val="75000"/>
          </a:schemeClr>
        </a:solidFill>
      </dgm:spPr>
      <dgm:t>
        <a:bodyPr/>
        <a:lstStyle/>
        <a:p>
          <a:r>
            <a:rPr lang="en-GB" sz="1200" dirty="0"/>
            <a:t>MORAL</a:t>
          </a:r>
        </a:p>
      </dgm:t>
    </dgm:pt>
    <dgm:pt modelId="{FBC8C265-8242-4586-8C71-B1DBF1BF70DD}" type="parTrans" cxnId="{A2234C7F-55B8-442D-9C36-51BA665DB777}">
      <dgm:prSet/>
      <dgm:spPr/>
      <dgm:t>
        <a:bodyPr/>
        <a:lstStyle/>
        <a:p>
          <a:endParaRPr lang="en-GB"/>
        </a:p>
      </dgm:t>
    </dgm:pt>
    <dgm:pt modelId="{81FC9404-A0F8-4E7E-B164-42A60BB9E841}" type="sibTrans" cxnId="{A2234C7F-55B8-442D-9C36-51BA665DB777}">
      <dgm:prSet custT="1"/>
      <dgm:spPr>
        <a:solidFill>
          <a:srgbClr val="FFC000"/>
        </a:solidFill>
      </dgm:spPr>
      <dgm:t>
        <a:bodyPr/>
        <a:lstStyle/>
        <a:p>
          <a:r>
            <a:rPr lang="en-GB" sz="1200" dirty="0"/>
            <a:t>CULTURAL</a:t>
          </a:r>
        </a:p>
      </dgm:t>
    </dgm:pt>
    <dgm:pt modelId="{A39EDFAF-B556-4862-A842-94BEB3865031}">
      <dgm:prSet phldrT="[Text]" custT="1"/>
      <dgm:spPr>
        <a:solidFill>
          <a:srgbClr val="002060"/>
        </a:solidFill>
      </dgm:spPr>
      <dgm:t>
        <a:bodyPr/>
        <a:lstStyle/>
        <a:p>
          <a:r>
            <a:rPr lang="en-GB" sz="1200" dirty="0"/>
            <a:t>SOCIAL</a:t>
          </a:r>
        </a:p>
      </dgm:t>
    </dgm:pt>
    <dgm:pt modelId="{2462EF76-B1F0-4A9D-9665-D6C331446296}" type="parTrans" cxnId="{40285B7C-4FC4-4100-B98D-22C6B3B88733}">
      <dgm:prSet/>
      <dgm:spPr/>
      <dgm:t>
        <a:bodyPr/>
        <a:lstStyle/>
        <a:p>
          <a:endParaRPr lang="en-GB"/>
        </a:p>
      </dgm:t>
    </dgm:pt>
    <dgm:pt modelId="{221BD7D8-3BBD-434D-AD5D-5172D08BC5A9}" type="sibTrans" cxnId="{40285B7C-4FC4-4100-B98D-22C6B3B88733}">
      <dgm:prSet custT="1"/>
      <dgm:spPr>
        <a:solidFill>
          <a:srgbClr val="A50021"/>
        </a:solidFill>
      </dgm:spPr>
      <dgm:t>
        <a:bodyPr/>
        <a:lstStyle/>
        <a:p>
          <a:r>
            <a:rPr lang="en-GB" sz="1200" dirty="0"/>
            <a:t>SPIRITUAL</a:t>
          </a:r>
        </a:p>
      </dgm:t>
    </dgm:pt>
    <dgm:pt modelId="{250DDAE3-5BFF-4F23-A2D5-26A1C2130A6B}" type="pres">
      <dgm:prSet presAssocID="{17927075-3941-49EF-AF3C-C6493C11AD29}" presName="Name0" presStyleCnt="0">
        <dgm:presLayoutVars>
          <dgm:chMax/>
          <dgm:chPref/>
          <dgm:dir/>
          <dgm:animLvl val="lvl"/>
        </dgm:presLayoutVars>
      </dgm:prSet>
      <dgm:spPr/>
      <dgm:t>
        <a:bodyPr/>
        <a:lstStyle/>
        <a:p>
          <a:endParaRPr lang="en-US"/>
        </a:p>
      </dgm:t>
    </dgm:pt>
    <dgm:pt modelId="{308FC948-EBF9-4A21-A640-2B69BA0E8CC4}" type="pres">
      <dgm:prSet presAssocID="{7FBED7CB-DFD3-490E-A6AB-E02A178D0ADB}" presName="composite" presStyleCnt="0"/>
      <dgm:spPr/>
    </dgm:pt>
    <dgm:pt modelId="{4371DBC5-B135-43E7-A3A1-8DB8466F2888}" type="pres">
      <dgm:prSet presAssocID="{7FBED7CB-DFD3-490E-A6AB-E02A178D0ADB}" presName="Parent1" presStyleLbl="node1" presStyleIdx="0" presStyleCnt="4">
        <dgm:presLayoutVars>
          <dgm:chMax val="1"/>
          <dgm:chPref val="1"/>
          <dgm:bulletEnabled val="1"/>
        </dgm:presLayoutVars>
      </dgm:prSet>
      <dgm:spPr/>
      <dgm:t>
        <a:bodyPr/>
        <a:lstStyle/>
        <a:p>
          <a:endParaRPr lang="en-US"/>
        </a:p>
      </dgm:t>
    </dgm:pt>
    <dgm:pt modelId="{8B083D04-0668-4F3D-9DBA-2ABE16F93AA9}" type="pres">
      <dgm:prSet presAssocID="{7FBED7CB-DFD3-490E-A6AB-E02A178D0ADB}" presName="Childtext1" presStyleLbl="revTx" presStyleIdx="0" presStyleCnt="2">
        <dgm:presLayoutVars>
          <dgm:chMax val="0"/>
          <dgm:chPref val="0"/>
          <dgm:bulletEnabled val="1"/>
        </dgm:presLayoutVars>
      </dgm:prSet>
      <dgm:spPr/>
    </dgm:pt>
    <dgm:pt modelId="{F44BBC75-1B0D-4C99-BC13-A79DF8A86D90}" type="pres">
      <dgm:prSet presAssocID="{7FBED7CB-DFD3-490E-A6AB-E02A178D0ADB}" presName="BalanceSpacing" presStyleCnt="0"/>
      <dgm:spPr/>
    </dgm:pt>
    <dgm:pt modelId="{1564D26F-EA88-4BC0-868C-5467B8994A34}" type="pres">
      <dgm:prSet presAssocID="{7FBED7CB-DFD3-490E-A6AB-E02A178D0ADB}" presName="BalanceSpacing1" presStyleCnt="0"/>
      <dgm:spPr/>
    </dgm:pt>
    <dgm:pt modelId="{F1209606-EF55-4BEE-84F9-73E5B2F0E5BA}" type="pres">
      <dgm:prSet presAssocID="{81FC9404-A0F8-4E7E-B164-42A60BB9E841}" presName="Accent1Text" presStyleLbl="node1" presStyleIdx="1" presStyleCnt="4"/>
      <dgm:spPr/>
      <dgm:t>
        <a:bodyPr/>
        <a:lstStyle/>
        <a:p>
          <a:endParaRPr lang="en-US"/>
        </a:p>
      </dgm:t>
    </dgm:pt>
    <dgm:pt modelId="{8FA8B827-F521-4CA4-B3E4-03C8B3E85AC9}" type="pres">
      <dgm:prSet presAssocID="{81FC9404-A0F8-4E7E-B164-42A60BB9E841}" presName="spaceBetweenRectangles" presStyleCnt="0"/>
      <dgm:spPr/>
    </dgm:pt>
    <dgm:pt modelId="{C813BCC1-93A8-457E-8338-63CB8C4E1918}" type="pres">
      <dgm:prSet presAssocID="{A39EDFAF-B556-4862-A842-94BEB3865031}" presName="composite" presStyleCnt="0"/>
      <dgm:spPr/>
    </dgm:pt>
    <dgm:pt modelId="{1D1EAC11-F4C7-458F-808D-A0C4D5962FB8}" type="pres">
      <dgm:prSet presAssocID="{A39EDFAF-B556-4862-A842-94BEB3865031}" presName="Parent1" presStyleLbl="node1" presStyleIdx="2" presStyleCnt="4">
        <dgm:presLayoutVars>
          <dgm:chMax val="1"/>
          <dgm:chPref val="1"/>
          <dgm:bulletEnabled val="1"/>
        </dgm:presLayoutVars>
      </dgm:prSet>
      <dgm:spPr/>
      <dgm:t>
        <a:bodyPr/>
        <a:lstStyle/>
        <a:p>
          <a:endParaRPr lang="en-US"/>
        </a:p>
      </dgm:t>
    </dgm:pt>
    <dgm:pt modelId="{77BFE15E-CAFA-4187-BE2E-A2C8ED07F335}" type="pres">
      <dgm:prSet presAssocID="{A39EDFAF-B556-4862-A842-94BEB3865031}" presName="Childtext1" presStyleLbl="revTx" presStyleIdx="1" presStyleCnt="2">
        <dgm:presLayoutVars>
          <dgm:chMax val="0"/>
          <dgm:chPref val="0"/>
          <dgm:bulletEnabled val="1"/>
        </dgm:presLayoutVars>
      </dgm:prSet>
      <dgm:spPr/>
    </dgm:pt>
    <dgm:pt modelId="{7C065A8C-D07A-46F0-987E-3EBE9CC4AE21}" type="pres">
      <dgm:prSet presAssocID="{A39EDFAF-B556-4862-A842-94BEB3865031}" presName="BalanceSpacing" presStyleCnt="0"/>
      <dgm:spPr/>
    </dgm:pt>
    <dgm:pt modelId="{30BA90B1-72C1-4704-B254-D69D2C2B7AF2}" type="pres">
      <dgm:prSet presAssocID="{A39EDFAF-B556-4862-A842-94BEB3865031}" presName="BalanceSpacing1" presStyleCnt="0"/>
      <dgm:spPr/>
    </dgm:pt>
    <dgm:pt modelId="{BEEE9C86-21B4-4EC7-97A0-537C3E34CD17}" type="pres">
      <dgm:prSet presAssocID="{221BD7D8-3BBD-434D-AD5D-5172D08BC5A9}" presName="Accent1Text" presStyleLbl="node1" presStyleIdx="3" presStyleCnt="4"/>
      <dgm:spPr/>
      <dgm:t>
        <a:bodyPr/>
        <a:lstStyle/>
        <a:p>
          <a:endParaRPr lang="en-US"/>
        </a:p>
      </dgm:t>
    </dgm:pt>
  </dgm:ptLst>
  <dgm:cxnLst>
    <dgm:cxn modelId="{A05DAADE-BD51-41E7-89F5-5D5AB6D19F8A}" type="presOf" srcId="{17927075-3941-49EF-AF3C-C6493C11AD29}" destId="{250DDAE3-5BFF-4F23-A2D5-26A1C2130A6B}" srcOrd="0" destOrd="0" presId="urn:microsoft.com/office/officeart/2008/layout/AlternatingHexagons"/>
    <dgm:cxn modelId="{24694D73-D0C4-421B-8627-F70F1DA02A2C}" type="presOf" srcId="{221BD7D8-3BBD-434D-AD5D-5172D08BC5A9}" destId="{BEEE9C86-21B4-4EC7-97A0-537C3E34CD17}" srcOrd="0" destOrd="0" presId="urn:microsoft.com/office/officeart/2008/layout/AlternatingHexagons"/>
    <dgm:cxn modelId="{40285B7C-4FC4-4100-B98D-22C6B3B88733}" srcId="{17927075-3941-49EF-AF3C-C6493C11AD29}" destId="{A39EDFAF-B556-4862-A842-94BEB3865031}" srcOrd="1" destOrd="0" parTransId="{2462EF76-B1F0-4A9D-9665-D6C331446296}" sibTransId="{221BD7D8-3BBD-434D-AD5D-5172D08BC5A9}"/>
    <dgm:cxn modelId="{AEA25DB0-457C-42A5-A11A-D16F0D24039A}" type="presOf" srcId="{7FBED7CB-DFD3-490E-A6AB-E02A178D0ADB}" destId="{4371DBC5-B135-43E7-A3A1-8DB8466F2888}" srcOrd="0" destOrd="0" presId="urn:microsoft.com/office/officeart/2008/layout/AlternatingHexagons"/>
    <dgm:cxn modelId="{C6A207F1-036C-4031-81D8-AF6CF00FDBF8}" type="presOf" srcId="{A39EDFAF-B556-4862-A842-94BEB3865031}" destId="{1D1EAC11-F4C7-458F-808D-A0C4D5962FB8}" srcOrd="0" destOrd="0" presId="urn:microsoft.com/office/officeart/2008/layout/AlternatingHexagons"/>
    <dgm:cxn modelId="{A2234C7F-55B8-442D-9C36-51BA665DB777}" srcId="{17927075-3941-49EF-AF3C-C6493C11AD29}" destId="{7FBED7CB-DFD3-490E-A6AB-E02A178D0ADB}" srcOrd="0" destOrd="0" parTransId="{FBC8C265-8242-4586-8C71-B1DBF1BF70DD}" sibTransId="{81FC9404-A0F8-4E7E-B164-42A60BB9E841}"/>
    <dgm:cxn modelId="{3761335E-93C3-4636-AEA2-65AC173078B7}" type="presOf" srcId="{81FC9404-A0F8-4E7E-B164-42A60BB9E841}" destId="{F1209606-EF55-4BEE-84F9-73E5B2F0E5BA}" srcOrd="0" destOrd="0" presId="urn:microsoft.com/office/officeart/2008/layout/AlternatingHexagons"/>
    <dgm:cxn modelId="{42F3D96C-1676-4BFA-8B5C-F2933C21A61F}" type="presParOf" srcId="{250DDAE3-5BFF-4F23-A2D5-26A1C2130A6B}" destId="{308FC948-EBF9-4A21-A640-2B69BA0E8CC4}" srcOrd="0" destOrd="0" presId="urn:microsoft.com/office/officeart/2008/layout/AlternatingHexagons"/>
    <dgm:cxn modelId="{947AC6B6-674B-4949-BCCB-CB691CFBB5AF}" type="presParOf" srcId="{308FC948-EBF9-4A21-A640-2B69BA0E8CC4}" destId="{4371DBC5-B135-43E7-A3A1-8DB8466F2888}" srcOrd="0" destOrd="0" presId="urn:microsoft.com/office/officeart/2008/layout/AlternatingHexagons"/>
    <dgm:cxn modelId="{70DECF86-CBBC-492B-8230-F6E03B9D8AD7}" type="presParOf" srcId="{308FC948-EBF9-4A21-A640-2B69BA0E8CC4}" destId="{8B083D04-0668-4F3D-9DBA-2ABE16F93AA9}" srcOrd="1" destOrd="0" presId="urn:microsoft.com/office/officeart/2008/layout/AlternatingHexagons"/>
    <dgm:cxn modelId="{EE93F003-7FFD-4FF3-BD74-0A20E9D9C280}" type="presParOf" srcId="{308FC948-EBF9-4A21-A640-2B69BA0E8CC4}" destId="{F44BBC75-1B0D-4C99-BC13-A79DF8A86D90}" srcOrd="2" destOrd="0" presId="urn:microsoft.com/office/officeart/2008/layout/AlternatingHexagons"/>
    <dgm:cxn modelId="{27D47C1F-FF72-4CC7-97F6-DC7B059F406B}" type="presParOf" srcId="{308FC948-EBF9-4A21-A640-2B69BA0E8CC4}" destId="{1564D26F-EA88-4BC0-868C-5467B8994A34}" srcOrd="3" destOrd="0" presId="urn:microsoft.com/office/officeart/2008/layout/AlternatingHexagons"/>
    <dgm:cxn modelId="{B55888BC-C0FB-4E3E-BFA1-AE4276DA4CA0}" type="presParOf" srcId="{308FC948-EBF9-4A21-A640-2B69BA0E8CC4}" destId="{F1209606-EF55-4BEE-84F9-73E5B2F0E5BA}" srcOrd="4" destOrd="0" presId="urn:microsoft.com/office/officeart/2008/layout/AlternatingHexagons"/>
    <dgm:cxn modelId="{4593E85B-6EB0-4514-9EB1-CCD39361E283}" type="presParOf" srcId="{250DDAE3-5BFF-4F23-A2D5-26A1C2130A6B}" destId="{8FA8B827-F521-4CA4-B3E4-03C8B3E85AC9}" srcOrd="1" destOrd="0" presId="urn:microsoft.com/office/officeart/2008/layout/AlternatingHexagons"/>
    <dgm:cxn modelId="{000AF6D5-E666-4366-9B07-0AB5D9CBA5AC}" type="presParOf" srcId="{250DDAE3-5BFF-4F23-A2D5-26A1C2130A6B}" destId="{C813BCC1-93A8-457E-8338-63CB8C4E1918}" srcOrd="2" destOrd="0" presId="urn:microsoft.com/office/officeart/2008/layout/AlternatingHexagons"/>
    <dgm:cxn modelId="{59467311-E702-464C-BAE6-86DEA24BADD5}" type="presParOf" srcId="{C813BCC1-93A8-457E-8338-63CB8C4E1918}" destId="{1D1EAC11-F4C7-458F-808D-A0C4D5962FB8}" srcOrd="0" destOrd="0" presId="urn:microsoft.com/office/officeart/2008/layout/AlternatingHexagons"/>
    <dgm:cxn modelId="{83084D91-40E6-4256-906E-C7BA4DD23CB9}" type="presParOf" srcId="{C813BCC1-93A8-457E-8338-63CB8C4E1918}" destId="{77BFE15E-CAFA-4187-BE2E-A2C8ED07F335}" srcOrd="1" destOrd="0" presId="urn:microsoft.com/office/officeart/2008/layout/AlternatingHexagons"/>
    <dgm:cxn modelId="{8016012B-F974-4021-8DB4-1DECD4637144}" type="presParOf" srcId="{C813BCC1-93A8-457E-8338-63CB8C4E1918}" destId="{7C065A8C-D07A-46F0-987E-3EBE9CC4AE21}" srcOrd="2" destOrd="0" presId="urn:microsoft.com/office/officeart/2008/layout/AlternatingHexagons"/>
    <dgm:cxn modelId="{8C27E8B9-4838-40CB-BECD-019B89F6DC84}" type="presParOf" srcId="{C813BCC1-93A8-457E-8338-63CB8C4E1918}" destId="{30BA90B1-72C1-4704-B254-D69D2C2B7AF2}" srcOrd="3" destOrd="0" presId="urn:microsoft.com/office/officeart/2008/layout/AlternatingHexagons"/>
    <dgm:cxn modelId="{D7DAE03E-6E99-452F-9298-E525738AB0BF}" type="presParOf" srcId="{C813BCC1-93A8-457E-8338-63CB8C4E1918}" destId="{BEEE9C86-21B4-4EC7-97A0-537C3E34CD17}"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927075-3941-49EF-AF3C-C6493C11AD29}"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7FBED7CB-DFD3-490E-A6AB-E02A178D0ADB}">
      <dgm:prSet phldrT="[Text]" custT="1"/>
      <dgm:spPr>
        <a:solidFill>
          <a:schemeClr val="accent6">
            <a:lumMod val="75000"/>
          </a:schemeClr>
        </a:solidFill>
      </dgm:spPr>
      <dgm:t>
        <a:bodyPr/>
        <a:lstStyle/>
        <a:p>
          <a:r>
            <a:rPr lang="en-GB" sz="1200" dirty="0"/>
            <a:t>COGNATIVE</a:t>
          </a:r>
        </a:p>
      </dgm:t>
    </dgm:pt>
    <dgm:pt modelId="{FBC8C265-8242-4586-8C71-B1DBF1BF70DD}" type="parTrans" cxnId="{A2234C7F-55B8-442D-9C36-51BA665DB777}">
      <dgm:prSet/>
      <dgm:spPr/>
      <dgm:t>
        <a:bodyPr/>
        <a:lstStyle/>
        <a:p>
          <a:endParaRPr lang="en-GB"/>
        </a:p>
      </dgm:t>
    </dgm:pt>
    <dgm:pt modelId="{81FC9404-A0F8-4E7E-B164-42A60BB9E841}" type="sibTrans" cxnId="{A2234C7F-55B8-442D-9C36-51BA665DB777}">
      <dgm:prSet custT="1"/>
      <dgm:spPr>
        <a:solidFill>
          <a:srgbClr val="FFC000"/>
        </a:solidFill>
      </dgm:spPr>
      <dgm:t>
        <a:bodyPr/>
        <a:lstStyle/>
        <a:p>
          <a:r>
            <a:rPr lang="en-GB" sz="1200" dirty="0"/>
            <a:t>PHYSICAL</a:t>
          </a:r>
        </a:p>
      </dgm:t>
    </dgm:pt>
    <dgm:pt modelId="{A39EDFAF-B556-4862-A842-94BEB3865031}">
      <dgm:prSet phldrT="[Text]" custT="1"/>
      <dgm:spPr>
        <a:solidFill>
          <a:srgbClr val="002060"/>
        </a:solidFill>
      </dgm:spPr>
      <dgm:t>
        <a:bodyPr/>
        <a:lstStyle/>
        <a:p>
          <a:r>
            <a:rPr lang="en-GB" sz="1200" dirty="0"/>
            <a:t>COLLECTIVE</a:t>
          </a:r>
        </a:p>
      </dgm:t>
    </dgm:pt>
    <dgm:pt modelId="{2462EF76-B1F0-4A9D-9665-D6C331446296}" type="parTrans" cxnId="{40285B7C-4FC4-4100-B98D-22C6B3B88733}">
      <dgm:prSet/>
      <dgm:spPr/>
      <dgm:t>
        <a:bodyPr/>
        <a:lstStyle/>
        <a:p>
          <a:endParaRPr lang="en-GB"/>
        </a:p>
      </dgm:t>
    </dgm:pt>
    <dgm:pt modelId="{221BD7D8-3BBD-434D-AD5D-5172D08BC5A9}" type="sibTrans" cxnId="{40285B7C-4FC4-4100-B98D-22C6B3B88733}">
      <dgm:prSet custT="1"/>
      <dgm:spPr>
        <a:solidFill>
          <a:srgbClr val="990033"/>
        </a:solidFill>
      </dgm:spPr>
      <dgm:t>
        <a:bodyPr/>
        <a:lstStyle/>
        <a:p>
          <a:r>
            <a:rPr lang="en-GB" sz="1200" dirty="0"/>
            <a:t>TECHNICAL </a:t>
          </a:r>
        </a:p>
      </dgm:t>
    </dgm:pt>
    <dgm:pt modelId="{250DDAE3-5BFF-4F23-A2D5-26A1C2130A6B}" type="pres">
      <dgm:prSet presAssocID="{17927075-3941-49EF-AF3C-C6493C11AD29}" presName="Name0" presStyleCnt="0">
        <dgm:presLayoutVars>
          <dgm:chMax/>
          <dgm:chPref/>
          <dgm:dir/>
          <dgm:animLvl val="lvl"/>
        </dgm:presLayoutVars>
      </dgm:prSet>
      <dgm:spPr/>
      <dgm:t>
        <a:bodyPr/>
        <a:lstStyle/>
        <a:p>
          <a:endParaRPr lang="en-US"/>
        </a:p>
      </dgm:t>
    </dgm:pt>
    <dgm:pt modelId="{308FC948-EBF9-4A21-A640-2B69BA0E8CC4}" type="pres">
      <dgm:prSet presAssocID="{7FBED7CB-DFD3-490E-A6AB-E02A178D0ADB}" presName="composite" presStyleCnt="0"/>
      <dgm:spPr/>
    </dgm:pt>
    <dgm:pt modelId="{4371DBC5-B135-43E7-A3A1-8DB8466F2888}" type="pres">
      <dgm:prSet presAssocID="{7FBED7CB-DFD3-490E-A6AB-E02A178D0ADB}" presName="Parent1" presStyleLbl="node1" presStyleIdx="0" presStyleCnt="4" custLinFactNeighborX="72232" custLinFactNeighborY="84068">
        <dgm:presLayoutVars>
          <dgm:chMax val="1"/>
          <dgm:chPref val="1"/>
          <dgm:bulletEnabled val="1"/>
        </dgm:presLayoutVars>
      </dgm:prSet>
      <dgm:spPr/>
      <dgm:t>
        <a:bodyPr/>
        <a:lstStyle/>
        <a:p>
          <a:endParaRPr lang="en-US"/>
        </a:p>
      </dgm:t>
    </dgm:pt>
    <dgm:pt modelId="{8B083D04-0668-4F3D-9DBA-2ABE16F93AA9}" type="pres">
      <dgm:prSet presAssocID="{7FBED7CB-DFD3-490E-A6AB-E02A178D0ADB}" presName="Childtext1" presStyleLbl="revTx" presStyleIdx="0" presStyleCnt="2">
        <dgm:presLayoutVars>
          <dgm:chMax val="0"/>
          <dgm:chPref val="0"/>
          <dgm:bulletEnabled val="1"/>
        </dgm:presLayoutVars>
      </dgm:prSet>
      <dgm:spPr/>
    </dgm:pt>
    <dgm:pt modelId="{F44BBC75-1B0D-4C99-BC13-A79DF8A86D90}" type="pres">
      <dgm:prSet presAssocID="{7FBED7CB-DFD3-490E-A6AB-E02A178D0ADB}" presName="BalanceSpacing" presStyleCnt="0"/>
      <dgm:spPr/>
    </dgm:pt>
    <dgm:pt modelId="{1564D26F-EA88-4BC0-868C-5467B8994A34}" type="pres">
      <dgm:prSet presAssocID="{7FBED7CB-DFD3-490E-A6AB-E02A178D0ADB}" presName="BalanceSpacing1" presStyleCnt="0"/>
      <dgm:spPr/>
    </dgm:pt>
    <dgm:pt modelId="{F1209606-EF55-4BEE-84F9-73E5B2F0E5BA}" type="pres">
      <dgm:prSet presAssocID="{81FC9404-A0F8-4E7E-B164-42A60BB9E841}" presName="Accent1Text" presStyleLbl="node1" presStyleIdx="1" presStyleCnt="4" custLinFactNeighborX="71145" custLinFactNeighborY="86007"/>
      <dgm:spPr/>
      <dgm:t>
        <a:bodyPr/>
        <a:lstStyle/>
        <a:p>
          <a:endParaRPr lang="en-US"/>
        </a:p>
      </dgm:t>
    </dgm:pt>
    <dgm:pt modelId="{8FA8B827-F521-4CA4-B3E4-03C8B3E85AC9}" type="pres">
      <dgm:prSet presAssocID="{81FC9404-A0F8-4E7E-B164-42A60BB9E841}" presName="spaceBetweenRectangles" presStyleCnt="0"/>
      <dgm:spPr/>
    </dgm:pt>
    <dgm:pt modelId="{C813BCC1-93A8-457E-8338-63CB8C4E1918}" type="pres">
      <dgm:prSet presAssocID="{A39EDFAF-B556-4862-A842-94BEB3865031}" presName="composite" presStyleCnt="0"/>
      <dgm:spPr/>
    </dgm:pt>
    <dgm:pt modelId="{1D1EAC11-F4C7-458F-808D-A0C4D5962FB8}" type="pres">
      <dgm:prSet presAssocID="{A39EDFAF-B556-4862-A842-94BEB3865031}" presName="Parent1" presStyleLbl="node1" presStyleIdx="2" presStyleCnt="4" custLinFactNeighborX="73686" custLinFactNeighborY="-84740">
        <dgm:presLayoutVars>
          <dgm:chMax val="1"/>
          <dgm:chPref val="1"/>
          <dgm:bulletEnabled val="1"/>
        </dgm:presLayoutVars>
      </dgm:prSet>
      <dgm:spPr/>
      <dgm:t>
        <a:bodyPr/>
        <a:lstStyle/>
        <a:p>
          <a:endParaRPr lang="en-US"/>
        </a:p>
      </dgm:t>
    </dgm:pt>
    <dgm:pt modelId="{77BFE15E-CAFA-4187-BE2E-A2C8ED07F335}" type="pres">
      <dgm:prSet presAssocID="{A39EDFAF-B556-4862-A842-94BEB3865031}" presName="Childtext1" presStyleLbl="revTx" presStyleIdx="1" presStyleCnt="2">
        <dgm:presLayoutVars>
          <dgm:chMax val="0"/>
          <dgm:chPref val="0"/>
          <dgm:bulletEnabled val="1"/>
        </dgm:presLayoutVars>
      </dgm:prSet>
      <dgm:spPr/>
    </dgm:pt>
    <dgm:pt modelId="{7C065A8C-D07A-46F0-987E-3EBE9CC4AE21}" type="pres">
      <dgm:prSet presAssocID="{A39EDFAF-B556-4862-A842-94BEB3865031}" presName="BalanceSpacing" presStyleCnt="0"/>
      <dgm:spPr/>
    </dgm:pt>
    <dgm:pt modelId="{30BA90B1-72C1-4704-B254-D69D2C2B7AF2}" type="pres">
      <dgm:prSet presAssocID="{A39EDFAF-B556-4862-A842-94BEB3865031}" presName="BalanceSpacing1" presStyleCnt="0"/>
      <dgm:spPr/>
    </dgm:pt>
    <dgm:pt modelId="{BEEE9C86-21B4-4EC7-97A0-537C3E34CD17}" type="pres">
      <dgm:prSet presAssocID="{221BD7D8-3BBD-434D-AD5D-5172D08BC5A9}" presName="Accent1Text" presStyleLbl="node1" presStyleIdx="3" presStyleCnt="4" custLinFactNeighborX="71464" custLinFactNeighborY="-85477"/>
      <dgm:spPr/>
      <dgm:t>
        <a:bodyPr/>
        <a:lstStyle/>
        <a:p>
          <a:endParaRPr lang="en-US"/>
        </a:p>
      </dgm:t>
    </dgm:pt>
  </dgm:ptLst>
  <dgm:cxnLst>
    <dgm:cxn modelId="{A05DAADE-BD51-41E7-89F5-5D5AB6D19F8A}" type="presOf" srcId="{17927075-3941-49EF-AF3C-C6493C11AD29}" destId="{250DDAE3-5BFF-4F23-A2D5-26A1C2130A6B}" srcOrd="0" destOrd="0" presId="urn:microsoft.com/office/officeart/2008/layout/AlternatingHexagons"/>
    <dgm:cxn modelId="{24694D73-D0C4-421B-8627-F70F1DA02A2C}" type="presOf" srcId="{221BD7D8-3BBD-434D-AD5D-5172D08BC5A9}" destId="{BEEE9C86-21B4-4EC7-97A0-537C3E34CD17}" srcOrd="0" destOrd="0" presId="urn:microsoft.com/office/officeart/2008/layout/AlternatingHexagons"/>
    <dgm:cxn modelId="{40285B7C-4FC4-4100-B98D-22C6B3B88733}" srcId="{17927075-3941-49EF-AF3C-C6493C11AD29}" destId="{A39EDFAF-B556-4862-A842-94BEB3865031}" srcOrd="1" destOrd="0" parTransId="{2462EF76-B1F0-4A9D-9665-D6C331446296}" sibTransId="{221BD7D8-3BBD-434D-AD5D-5172D08BC5A9}"/>
    <dgm:cxn modelId="{AEA25DB0-457C-42A5-A11A-D16F0D24039A}" type="presOf" srcId="{7FBED7CB-DFD3-490E-A6AB-E02A178D0ADB}" destId="{4371DBC5-B135-43E7-A3A1-8DB8466F2888}" srcOrd="0" destOrd="0" presId="urn:microsoft.com/office/officeart/2008/layout/AlternatingHexagons"/>
    <dgm:cxn modelId="{C6A207F1-036C-4031-81D8-AF6CF00FDBF8}" type="presOf" srcId="{A39EDFAF-B556-4862-A842-94BEB3865031}" destId="{1D1EAC11-F4C7-458F-808D-A0C4D5962FB8}" srcOrd="0" destOrd="0" presId="urn:microsoft.com/office/officeart/2008/layout/AlternatingHexagons"/>
    <dgm:cxn modelId="{A2234C7F-55B8-442D-9C36-51BA665DB777}" srcId="{17927075-3941-49EF-AF3C-C6493C11AD29}" destId="{7FBED7CB-DFD3-490E-A6AB-E02A178D0ADB}" srcOrd="0" destOrd="0" parTransId="{FBC8C265-8242-4586-8C71-B1DBF1BF70DD}" sibTransId="{81FC9404-A0F8-4E7E-B164-42A60BB9E841}"/>
    <dgm:cxn modelId="{3761335E-93C3-4636-AEA2-65AC173078B7}" type="presOf" srcId="{81FC9404-A0F8-4E7E-B164-42A60BB9E841}" destId="{F1209606-EF55-4BEE-84F9-73E5B2F0E5BA}" srcOrd="0" destOrd="0" presId="urn:microsoft.com/office/officeart/2008/layout/AlternatingHexagons"/>
    <dgm:cxn modelId="{42F3D96C-1676-4BFA-8B5C-F2933C21A61F}" type="presParOf" srcId="{250DDAE3-5BFF-4F23-A2D5-26A1C2130A6B}" destId="{308FC948-EBF9-4A21-A640-2B69BA0E8CC4}" srcOrd="0" destOrd="0" presId="urn:microsoft.com/office/officeart/2008/layout/AlternatingHexagons"/>
    <dgm:cxn modelId="{947AC6B6-674B-4949-BCCB-CB691CFBB5AF}" type="presParOf" srcId="{308FC948-EBF9-4A21-A640-2B69BA0E8CC4}" destId="{4371DBC5-B135-43E7-A3A1-8DB8466F2888}" srcOrd="0" destOrd="0" presId="urn:microsoft.com/office/officeart/2008/layout/AlternatingHexagons"/>
    <dgm:cxn modelId="{70DECF86-CBBC-492B-8230-F6E03B9D8AD7}" type="presParOf" srcId="{308FC948-EBF9-4A21-A640-2B69BA0E8CC4}" destId="{8B083D04-0668-4F3D-9DBA-2ABE16F93AA9}" srcOrd="1" destOrd="0" presId="urn:microsoft.com/office/officeart/2008/layout/AlternatingHexagons"/>
    <dgm:cxn modelId="{EE93F003-7FFD-4FF3-BD74-0A20E9D9C280}" type="presParOf" srcId="{308FC948-EBF9-4A21-A640-2B69BA0E8CC4}" destId="{F44BBC75-1B0D-4C99-BC13-A79DF8A86D90}" srcOrd="2" destOrd="0" presId="urn:microsoft.com/office/officeart/2008/layout/AlternatingHexagons"/>
    <dgm:cxn modelId="{27D47C1F-FF72-4CC7-97F6-DC7B059F406B}" type="presParOf" srcId="{308FC948-EBF9-4A21-A640-2B69BA0E8CC4}" destId="{1564D26F-EA88-4BC0-868C-5467B8994A34}" srcOrd="3" destOrd="0" presId="urn:microsoft.com/office/officeart/2008/layout/AlternatingHexagons"/>
    <dgm:cxn modelId="{B55888BC-C0FB-4E3E-BFA1-AE4276DA4CA0}" type="presParOf" srcId="{308FC948-EBF9-4A21-A640-2B69BA0E8CC4}" destId="{F1209606-EF55-4BEE-84F9-73E5B2F0E5BA}" srcOrd="4" destOrd="0" presId="urn:microsoft.com/office/officeart/2008/layout/AlternatingHexagons"/>
    <dgm:cxn modelId="{4593E85B-6EB0-4514-9EB1-CCD39361E283}" type="presParOf" srcId="{250DDAE3-5BFF-4F23-A2D5-26A1C2130A6B}" destId="{8FA8B827-F521-4CA4-B3E4-03C8B3E85AC9}" srcOrd="1" destOrd="0" presId="urn:microsoft.com/office/officeart/2008/layout/AlternatingHexagons"/>
    <dgm:cxn modelId="{000AF6D5-E666-4366-9B07-0AB5D9CBA5AC}" type="presParOf" srcId="{250DDAE3-5BFF-4F23-A2D5-26A1C2130A6B}" destId="{C813BCC1-93A8-457E-8338-63CB8C4E1918}" srcOrd="2" destOrd="0" presId="urn:microsoft.com/office/officeart/2008/layout/AlternatingHexagons"/>
    <dgm:cxn modelId="{59467311-E702-464C-BAE6-86DEA24BADD5}" type="presParOf" srcId="{C813BCC1-93A8-457E-8338-63CB8C4E1918}" destId="{1D1EAC11-F4C7-458F-808D-A0C4D5962FB8}" srcOrd="0" destOrd="0" presId="urn:microsoft.com/office/officeart/2008/layout/AlternatingHexagons"/>
    <dgm:cxn modelId="{83084D91-40E6-4256-906E-C7BA4DD23CB9}" type="presParOf" srcId="{C813BCC1-93A8-457E-8338-63CB8C4E1918}" destId="{77BFE15E-CAFA-4187-BE2E-A2C8ED07F335}" srcOrd="1" destOrd="0" presId="urn:microsoft.com/office/officeart/2008/layout/AlternatingHexagons"/>
    <dgm:cxn modelId="{8016012B-F974-4021-8DB4-1DECD4637144}" type="presParOf" srcId="{C813BCC1-93A8-457E-8338-63CB8C4E1918}" destId="{7C065A8C-D07A-46F0-987E-3EBE9CC4AE21}" srcOrd="2" destOrd="0" presId="urn:microsoft.com/office/officeart/2008/layout/AlternatingHexagons"/>
    <dgm:cxn modelId="{8C27E8B9-4838-40CB-BECD-019B89F6DC84}" type="presParOf" srcId="{C813BCC1-93A8-457E-8338-63CB8C4E1918}" destId="{30BA90B1-72C1-4704-B254-D69D2C2B7AF2}" srcOrd="3" destOrd="0" presId="urn:microsoft.com/office/officeart/2008/layout/AlternatingHexagons"/>
    <dgm:cxn modelId="{D7DAE03E-6E99-452F-9298-E525738AB0BF}" type="presParOf" srcId="{C813BCC1-93A8-457E-8338-63CB8C4E1918}" destId="{BEEE9C86-21B4-4EC7-97A0-537C3E34CD17}" srcOrd="4" destOrd="0" presId="urn:microsoft.com/office/officeart/2008/layout/AlternatingHexagon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71DBC5-B135-43E7-A3A1-8DB8466F2888}">
      <dsp:nvSpPr>
        <dsp:cNvPr id="0" name=""/>
        <dsp:cNvSpPr/>
      </dsp:nvSpPr>
      <dsp:spPr>
        <a:xfrm rot="5400000">
          <a:off x="2222228" y="502990"/>
          <a:ext cx="1459495" cy="1269761"/>
        </a:xfrm>
        <a:prstGeom prst="hexagon">
          <a:avLst>
            <a:gd name="adj" fmla="val 25000"/>
            <a:gd name="vf" fmla="val 11547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dirty="0"/>
            <a:t>MORAL</a:t>
          </a:r>
        </a:p>
      </dsp:txBody>
      <dsp:txXfrm rot="-5400000">
        <a:off x="2514966" y="635561"/>
        <a:ext cx="874019" cy="1004619"/>
      </dsp:txXfrm>
    </dsp:sp>
    <dsp:sp modelId="{8B083D04-0668-4F3D-9DBA-2ABE16F93AA9}">
      <dsp:nvSpPr>
        <dsp:cNvPr id="0" name=""/>
        <dsp:cNvSpPr/>
      </dsp:nvSpPr>
      <dsp:spPr>
        <a:xfrm>
          <a:off x="3625387" y="700022"/>
          <a:ext cx="1628797" cy="875697"/>
        </a:xfrm>
        <a:prstGeom prst="rect">
          <a:avLst/>
        </a:prstGeom>
        <a:noFill/>
        <a:ln>
          <a:noFill/>
        </a:ln>
        <a:effectLst/>
      </dsp:spPr>
      <dsp:style>
        <a:lnRef idx="0">
          <a:scrgbClr r="0" g="0" b="0"/>
        </a:lnRef>
        <a:fillRef idx="0">
          <a:scrgbClr r="0" g="0" b="0"/>
        </a:fillRef>
        <a:effectRef idx="0">
          <a:scrgbClr r="0" g="0" b="0"/>
        </a:effectRef>
        <a:fontRef idx="minor"/>
      </dsp:style>
    </dsp:sp>
    <dsp:sp modelId="{F1209606-EF55-4BEE-84F9-73E5B2F0E5BA}">
      <dsp:nvSpPr>
        <dsp:cNvPr id="0" name=""/>
        <dsp:cNvSpPr/>
      </dsp:nvSpPr>
      <dsp:spPr>
        <a:xfrm rot="5400000">
          <a:off x="850886" y="502990"/>
          <a:ext cx="1459495" cy="1269761"/>
        </a:xfrm>
        <a:prstGeom prst="hexagon">
          <a:avLst>
            <a:gd name="adj" fmla="val 25000"/>
            <a:gd name="vf" fmla="val 11547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dirty="0"/>
            <a:t>CULTURAL</a:t>
          </a:r>
        </a:p>
      </dsp:txBody>
      <dsp:txXfrm rot="-5400000">
        <a:off x="1143624" y="635561"/>
        <a:ext cx="874019" cy="1004619"/>
      </dsp:txXfrm>
    </dsp:sp>
    <dsp:sp modelId="{1D1EAC11-F4C7-458F-808D-A0C4D5962FB8}">
      <dsp:nvSpPr>
        <dsp:cNvPr id="0" name=""/>
        <dsp:cNvSpPr/>
      </dsp:nvSpPr>
      <dsp:spPr>
        <a:xfrm rot="5400000">
          <a:off x="1533930" y="1741810"/>
          <a:ext cx="1459495" cy="1269761"/>
        </a:xfrm>
        <a:prstGeom prst="hexagon">
          <a:avLst>
            <a:gd name="adj" fmla="val 25000"/>
            <a:gd name="vf" fmla="val 11547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dirty="0"/>
            <a:t>SOCIAL</a:t>
          </a:r>
        </a:p>
      </dsp:txBody>
      <dsp:txXfrm rot="-5400000">
        <a:off x="1826668" y="1874381"/>
        <a:ext cx="874019" cy="1004619"/>
      </dsp:txXfrm>
    </dsp:sp>
    <dsp:sp modelId="{77BFE15E-CAFA-4187-BE2E-A2C8ED07F335}">
      <dsp:nvSpPr>
        <dsp:cNvPr id="0" name=""/>
        <dsp:cNvSpPr/>
      </dsp:nvSpPr>
      <dsp:spPr>
        <a:xfrm>
          <a:off x="0" y="1938842"/>
          <a:ext cx="1576255" cy="875697"/>
        </a:xfrm>
        <a:prstGeom prst="rect">
          <a:avLst/>
        </a:prstGeom>
        <a:noFill/>
        <a:ln>
          <a:noFill/>
        </a:ln>
        <a:effectLst/>
      </dsp:spPr>
      <dsp:style>
        <a:lnRef idx="0">
          <a:scrgbClr r="0" g="0" b="0"/>
        </a:lnRef>
        <a:fillRef idx="0">
          <a:scrgbClr r="0" g="0" b="0"/>
        </a:fillRef>
        <a:effectRef idx="0">
          <a:scrgbClr r="0" g="0" b="0"/>
        </a:effectRef>
        <a:fontRef idx="minor"/>
      </dsp:style>
    </dsp:sp>
    <dsp:sp modelId="{BEEE9C86-21B4-4EC7-97A0-537C3E34CD17}">
      <dsp:nvSpPr>
        <dsp:cNvPr id="0" name=""/>
        <dsp:cNvSpPr/>
      </dsp:nvSpPr>
      <dsp:spPr>
        <a:xfrm rot="5400000">
          <a:off x="2905272" y="1741810"/>
          <a:ext cx="1459495" cy="1269761"/>
        </a:xfrm>
        <a:prstGeom prst="hexagon">
          <a:avLst>
            <a:gd name="adj" fmla="val 25000"/>
            <a:gd name="vf" fmla="val 115470"/>
          </a:avLst>
        </a:prstGeom>
        <a:solidFill>
          <a:srgbClr val="A5002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dirty="0"/>
            <a:t>SPIRITUAL</a:t>
          </a:r>
        </a:p>
      </dsp:txBody>
      <dsp:txXfrm rot="-5400000">
        <a:off x="3198010" y="1874381"/>
        <a:ext cx="874019" cy="10046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71DBC5-B135-43E7-A3A1-8DB8466F2888}">
      <dsp:nvSpPr>
        <dsp:cNvPr id="0" name=""/>
        <dsp:cNvSpPr/>
      </dsp:nvSpPr>
      <dsp:spPr>
        <a:xfrm rot="5400000">
          <a:off x="3139402" y="1549470"/>
          <a:ext cx="1459495" cy="1269761"/>
        </a:xfrm>
        <a:prstGeom prst="hexagon">
          <a:avLst>
            <a:gd name="adj" fmla="val 25000"/>
            <a:gd name="vf" fmla="val 11547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dirty="0"/>
            <a:t>COGNATIVE</a:t>
          </a:r>
        </a:p>
      </dsp:txBody>
      <dsp:txXfrm rot="-5400000">
        <a:off x="3432140" y="1682041"/>
        <a:ext cx="874019" cy="1004619"/>
      </dsp:txXfrm>
    </dsp:sp>
    <dsp:sp modelId="{8B083D04-0668-4F3D-9DBA-2ABE16F93AA9}">
      <dsp:nvSpPr>
        <dsp:cNvPr id="0" name=""/>
        <dsp:cNvSpPr/>
      </dsp:nvSpPr>
      <dsp:spPr>
        <a:xfrm>
          <a:off x="3625387" y="519533"/>
          <a:ext cx="1628797" cy="875697"/>
        </a:xfrm>
        <a:prstGeom prst="rect">
          <a:avLst/>
        </a:prstGeom>
        <a:noFill/>
        <a:ln>
          <a:noFill/>
        </a:ln>
        <a:effectLst/>
      </dsp:spPr>
      <dsp:style>
        <a:lnRef idx="0">
          <a:scrgbClr r="0" g="0" b="0"/>
        </a:lnRef>
        <a:fillRef idx="0">
          <a:scrgbClr r="0" g="0" b="0"/>
        </a:fillRef>
        <a:effectRef idx="0">
          <a:scrgbClr r="0" g="0" b="0"/>
        </a:effectRef>
        <a:fontRef idx="minor"/>
      </dsp:style>
    </dsp:sp>
    <dsp:sp modelId="{F1209606-EF55-4BEE-84F9-73E5B2F0E5BA}">
      <dsp:nvSpPr>
        <dsp:cNvPr id="0" name=""/>
        <dsp:cNvSpPr/>
      </dsp:nvSpPr>
      <dsp:spPr>
        <a:xfrm rot="5400000">
          <a:off x="1754257" y="1577770"/>
          <a:ext cx="1459495" cy="1269761"/>
        </a:xfrm>
        <a:prstGeom prst="hexagon">
          <a:avLst>
            <a:gd name="adj" fmla="val 25000"/>
            <a:gd name="vf" fmla="val 11547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dirty="0"/>
            <a:t>PHYSICAL</a:t>
          </a:r>
        </a:p>
      </dsp:txBody>
      <dsp:txXfrm rot="-5400000">
        <a:off x="2046995" y="1710341"/>
        <a:ext cx="874019" cy="1004619"/>
      </dsp:txXfrm>
    </dsp:sp>
    <dsp:sp modelId="{1D1EAC11-F4C7-458F-808D-A0C4D5962FB8}">
      <dsp:nvSpPr>
        <dsp:cNvPr id="0" name=""/>
        <dsp:cNvSpPr/>
      </dsp:nvSpPr>
      <dsp:spPr>
        <a:xfrm rot="5400000">
          <a:off x="2469566" y="324545"/>
          <a:ext cx="1459495" cy="1269761"/>
        </a:xfrm>
        <a:prstGeom prst="hexagon">
          <a:avLst>
            <a:gd name="adj" fmla="val 25000"/>
            <a:gd name="vf" fmla="val 11547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kern="1200" dirty="0"/>
            <a:t>COLLECTIVE</a:t>
          </a:r>
        </a:p>
      </dsp:txBody>
      <dsp:txXfrm rot="-5400000">
        <a:off x="2762304" y="457116"/>
        <a:ext cx="874019" cy="1004619"/>
      </dsp:txXfrm>
    </dsp:sp>
    <dsp:sp modelId="{77BFE15E-CAFA-4187-BE2E-A2C8ED07F335}">
      <dsp:nvSpPr>
        <dsp:cNvPr id="0" name=""/>
        <dsp:cNvSpPr/>
      </dsp:nvSpPr>
      <dsp:spPr>
        <a:xfrm>
          <a:off x="0" y="1758353"/>
          <a:ext cx="1576255" cy="875697"/>
        </a:xfrm>
        <a:prstGeom prst="rect">
          <a:avLst/>
        </a:prstGeom>
        <a:noFill/>
        <a:ln>
          <a:noFill/>
        </a:ln>
        <a:effectLst/>
      </dsp:spPr>
      <dsp:style>
        <a:lnRef idx="0">
          <a:scrgbClr r="0" g="0" b="0"/>
        </a:lnRef>
        <a:fillRef idx="0">
          <a:scrgbClr r="0" g="0" b="0"/>
        </a:fillRef>
        <a:effectRef idx="0">
          <a:scrgbClr r="0" g="0" b="0"/>
        </a:effectRef>
        <a:fontRef idx="minor"/>
      </dsp:style>
    </dsp:sp>
    <dsp:sp modelId="{BEEE9C86-21B4-4EC7-97A0-537C3E34CD17}">
      <dsp:nvSpPr>
        <dsp:cNvPr id="0" name=""/>
        <dsp:cNvSpPr/>
      </dsp:nvSpPr>
      <dsp:spPr>
        <a:xfrm rot="5400000">
          <a:off x="3812694" y="313788"/>
          <a:ext cx="1459495" cy="1269761"/>
        </a:xfrm>
        <a:prstGeom prst="hexagon">
          <a:avLst>
            <a:gd name="adj" fmla="val 25000"/>
            <a:gd name="vf" fmla="val 115470"/>
          </a:avLst>
        </a:prstGeom>
        <a:solidFill>
          <a:srgbClr val="9900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GB" sz="1200" kern="1200" dirty="0"/>
            <a:t>TECHNICAL </a:t>
          </a:r>
        </a:p>
      </dsp:txBody>
      <dsp:txXfrm rot="-5400000">
        <a:off x="4105432" y="446359"/>
        <a:ext cx="874019" cy="1004619"/>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7463D8-C5CA-4CB1-9259-EFC7179CBC87}" type="datetimeFigureOut">
              <a:rPr lang="en-GB" smtClean="0"/>
              <a:t>17/10/2022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98FDC2-2B9F-4FEA-B0A9-BDFE450911E4}" type="slidenum">
              <a:rPr lang="en-GB" smtClean="0"/>
              <a:t>‹#›</a:t>
            </a:fld>
            <a:endParaRPr lang="en-GB"/>
          </a:p>
        </p:txBody>
      </p:sp>
    </p:spTree>
    <p:extLst>
      <p:ext uri="{BB962C8B-B14F-4D97-AF65-F5344CB8AC3E}">
        <p14:creationId xmlns:p14="http://schemas.microsoft.com/office/powerpoint/2010/main" val="3069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A9AE2-7268-4F04-B32E-5EB88A3AC0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B43D9A1-8F2B-4CD5-8DB6-836E839528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9D60C89-C109-438E-9243-AAC09B845B99}"/>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5" name="Footer Placeholder 4">
            <a:extLst>
              <a:ext uri="{FF2B5EF4-FFF2-40B4-BE49-F238E27FC236}">
                <a16:creationId xmlns:a16="http://schemas.microsoft.com/office/drawing/2014/main" id="{60C668E1-FC54-4CA5-99F9-03A6BE2026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4267C-B469-4C35-A596-94EB9B7C01CF}"/>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2478908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89A49-B46C-430C-A506-93B589FA1F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67E117-A5D9-4ADA-80CD-F8974ED70B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F4D3B8-9E1A-4DA1-9425-84FBF02FADFF}"/>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5" name="Footer Placeholder 4">
            <a:extLst>
              <a:ext uri="{FF2B5EF4-FFF2-40B4-BE49-F238E27FC236}">
                <a16:creationId xmlns:a16="http://schemas.microsoft.com/office/drawing/2014/main" id="{69AA29A0-D4A4-415D-A9AB-B8E0388FBC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128DB-52B4-4088-8051-9598DCB3F4D0}"/>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1239124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7B9BF-9B5A-48EA-BD36-77AE204608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3CF8B3-05E4-4768-9177-DCA2E6BA3D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144C48-5451-4171-AC52-84AEDB0DD329}"/>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5" name="Footer Placeholder 4">
            <a:extLst>
              <a:ext uri="{FF2B5EF4-FFF2-40B4-BE49-F238E27FC236}">
                <a16:creationId xmlns:a16="http://schemas.microsoft.com/office/drawing/2014/main" id="{9F9B7BA3-404B-4F0C-B013-EDF92BD5C1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B1DBF0-9B81-4622-B9A1-FBEC11A75915}"/>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240389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25401-1801-4C29-9243-2153B5854D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7B6FC9-491F-407E-BA48-76138C35F7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AC5D6D-C8B1-4A0C-AA82-03A04D75B503}"/>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5" name="Footer Placeholder 4">
            <a:extLst>
              <a:ext uri="{FF2B5EF4-FFF2-40B4-BE49-F238E27FC236}">
                <a16:creationId xmlns:a16="http://schemas.microsoft.com/office/drawing/2014/main" id="{7B9D7299-4D95-4DBD-BC5F-61B58D9116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5BACBE-40EA-41A5-9FBD-4D6C89872297}"/>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3389732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8DDF1-A28B-4E49-9550-2A391944A6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C3978B7-B207-4DF7-9A81-1A84A8B953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7A4BBE-3453-4622-8A77-7ED8BDD42501}"/>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5" name="Footer Placeholder 4">
            <a:extLst>
              <a:ext uri="{FF2B5EF4-FFF2-40B4-BE49-F238E27FC236}">
                <a16:creationId xmlns:a16="http://schemas.microsoft.com/office/drawing/2014/main" id="{4457911C-12A0-48F1-B665-6187D89694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19B08B-DC7C-4A66-8487-0D8E027AEAAB}"/>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1741449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BDBEC-1009-4603-9816-2A4BA5BE266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58169DC-E382-4732-886E-62F599F957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ABA3ECB-1C2E-49F6-844B-D6A9862D04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F49DAB-24A0-4526-A5A1-8F05F1E62C4A}"/>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6" name="Footer Placeholder 5">
            <a:extLst>
              <a:ext uri="{FF2B5EF4-FFF2-40B4-BE49-F238E27FC236}">
                <a16:creationId xmlns:a16="http://schemas.microsoft.com/office/drawing/2014/main" id="{56748B21-5A3A-47AB-9F33-D348DFC306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D573F4-523F-4624-B5D2-58787566DDED}"/>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275907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878C5-B660-44A1-BFD3-FBF89F8014A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15EF410-E15A-4015-A8AF-991778BDFA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C9F5B-C316-4866-B9D7-D2FC53827C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904D83E-15EA-44A8-AAE7-C4C6EEC313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BFEB28-23DC-410C-B1A5-B7F8907A4B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0C548C-9637-4F92-9814-D7247539D341}"/>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8" name="Footer Placeholder 7">
            <a:extLst>
              <a:ext uri="{FF2B5EF4-FFF2-40B4-BE49-F238E27FC236}">
                <a16:creationId xmlns:a16="http://schemas.microsoft.com/office/drawing/2014/main" id="{DFB00366-3816-4EEB-8478-15FB66EDB49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CE76019-27FE-411A-8973-681C8DBEEE65}"/>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461880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70091-C29F-4F11-8BA4-3082D9D91D7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993700-E95F-4AB5-8645-76BE9E677309}"/>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4" name="Footer Placeholder 3">
            <a:extLst>
              <a:ext uri="{FF2B5EF4-FFF2-40B4-BE49-F238E27FC236}">
                <a16:creationId xmlns:a16="http://schemas.microsoft.com/office/drawing/2014/main" id="{3539A232-2AAA-4C63-B1FE-B7C653D6981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459560-9B55-4F4E-8589-1CC533DC1FA2}"/>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654840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A11E7E-7AE8-43F4-85AC-6D38A76F0D9E}"/>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3" name="Footer Placeholder 2">
            <a:extLst>
              <a:ext uri="{FF2B5EF4-FFF2-40B4-BE49-F238E27FC236}">
                <a16:creationId xmlns:a16="http://schemas.microsoft.com/office/drawing/2014/main" id="{25D0A21F-65C1-477D-B59C-39DC34E3C79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E26A5A1-2E0C-418E-B332-09F2C6DEF940}"/>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2265752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EC54B-47FC-4E2C-9D3D-0A19CD95C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A7AE831-C5D6-457B-9ABD-B18D1EA563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62616BD-203A-4A49-AAA9-EE6FB3DD98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6427DF-01B5-4044-A7A9-37796E66B407}"/>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6" name="Footer Placeholder 5">
            <a:extLst>
              <a:ext uri="{FF2B5EF4-FFF2-40B4-BE49-F238E27FC236}">
                <a16:creationId xmlns:a16="http://schemas.microsoft.com/office/drawing/2014/main" id="{F02FCB45-DA19-453D-AB5E-31AE18FF3C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6D3FB3-753A-41C5-AC50-65A8B0445CA2}"/>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352944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01BE2-DCA2-4116-AB63-60CB445EC0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F66A34E-204C-4CFE-B53D-D4D1AAE581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808BCD3-8708-4606-ABBC-587CA4C3D3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D564FE-0683-434C-A14B-747669BC2579}"/>
              </a:ext>
            </a:extLst>
          </p:cNvPr>
          <p:cNvSpPr>
            <a:spLocks noGrp="1"/>
          </p:cNvSpPr>
          <p:nvPr>
            <p:ph type="dt" sz="half" idx="10"/>
          </p:nvPr>
        </p:nvSpPr>
        <p:spPr/>
        <p:txBody>
          <a:bodyPr/>
          <a:lstStyle/>
          <a:p>
            <a:fld id="{E3A5BCD6-104C-49B0-9342-27B296390F94}" type="datetimeFigureOut">
              <a:rPr lang="en-GB" smtClean="0"/>
              <a:t>17/10/2022</a:t>
            </a:fld>
            <a:endParaRPr lang="en-GB"/>
          </a:p>
        </p:txBody>
      </p:sp>
      <p:sp>
        <p:nvSpPr>
          <p:cNvPr id="6" name="Footer Placeholder 5">
            <a:extLst>
              <a:ext uri="{FF2B5EF4-FFF2-40B4-BE49-F238E27FC236}">
                <a16:creationId xmlns:a16="http://schemas.microsoft.com/office/drawing/2014/main" id="{9F2E71C8-04B2-4C16-97A6-F6BFA37CEF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8E09D4-9AFE-4584-8641-DA58291D6291}"/>
              </a:ext>
            </a:extLst>
          </p:cNvPr>
          <p:cNvSpPr>
            <a:spLocks noGrp="1"/>
          </p:cNvSpPr>
          <p:nvPr>
            <p:ph type="sldNum" sz="quarter" idx="12"/>
          </p:nvPr>
        </p:nvSpPr>
        <p:spPr/>
        <p:txBody>
          <a:bodyPr/>
          <a:lstStyle/>
          <a:p>
            <a:fld id="{183C35CE-4553-426B-92FE-85DEBAB94B4C}" type="slidenum">
              <a:rPr lang="en-GB" smtClean="0"/>
              <a:t>‹#›</a:t>
            </a:fld>
            <a:endParaRPr lang="en-GB"/>
          </a:p>
        </p:txBody>
      </p:sp>
    </p:spTree>
    <p:extLst>
      <p:ext uri="{BB962C8B-B14F-4D97-AF65-F5344CB8AC3E}">
        <p14:creationId xmlns:p14="http://schemas.microsoft.com/office/powerpoint/2010/main" val="293587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2C3C5B-5994-4CE6-9626-708D3ECF3F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97B6A9-C298-4F0E-BC1F-D9505E3C98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6BA9A6-4501-4714-BE08-7D70CD4A71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5BCD6-104C-49B0-9342-27B296390F94}" type="datetimeFigureOut">
              <a:rPr lang="en-GB" smtClean="0"/>
              <a:t>17/10/2022</a:t>
            </a:fld>
            <a:endParaRPr lang="en-GB"/>
          </a:p>
        </p:txBody>
      </p:sp>
      <p:sp>
        <p:nvSpPr>
          <p:cNvPr id="5" name="Footer Placeholder 4">
            <a:extLst>
              <a:ext uri="{FF2B5EF4-FFF2-40B4-BE49-F238E27FC236}">
                <a16:creationId xmlns:a16="http://schemas.microsoft.com/office/drawing/2014/main" id="{5B255D0A-94D1-47B6-AC4E-9C0D5A3AFF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229F81D-E0D6-4100-8751-0A2092FFE4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C35CE-4553-426B-92FE-85DEBAB94B4C}" type="slidenum">
              <a:rPr lang="en-GB" smtClean="0"/>
              <a:t>‹#›</a:t>
            </a:fld>
            <a:endParaRPr lang="en-GB"/>
          </a:p>
        </p:txBody>
      </p:sp>
    </p:spTree>
    <p:extLst>
      <p:ext uri="{BB962C8B-B14F-4D97-AF65-F5344CB8AC3E}">
        <p14:creationId xmlns:p14="http://schemas.microsoft.com/office/powerpoint/2010/main" val="1358883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hyperlink" Target="http://www.succeedin.co.uk/" TargetMode="External"/><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8.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6.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2.png"/><Relationship Id="rId4" Type="http://schemas.openxmlformats.org/officeDocument/2006/relationships/image" Target="../media/image14.sv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2.png"/><Relationship Id="rId4" Type="http://schemas.openxmlformats.org/officeDocument/2006/relationships/image" Target="../media/image14.sv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3.png"/><Relationship Id="rId4" Type="http://schemas.openxmlformats.org/officeDocument/2006/relationships/image" Target="../media/image14.sv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6414C18E-ABC7-4B35-8182-162E163B3560}"/>
              </a:ext>
            </a:extLst>
          </p:cNvPr>
          <p:cNvPicPr>
            <a:picLocks noChangeAspect="1"/>
          </p:cNvPicPr>
          <p:nvPr/>
        </p:nvPicPr>
        <p:blipFill>
          <a:blip r:embed="rId2"/>
          <a:stretch>
            <a:fillRect/>
          </a:stretch>
        </p:blipFill>
        <p:spPr>
          <a:xfrm>
            <a:off x="8297528" y="3666919"/>
            <a:ext cx="950675" cy="894385"/>
          </a:xfrm>
          <a:prstGeom prst="rect">
            <a:avLst/>
          </a:prstGeom>
        </p:spPr>
      </p:pic>
      <p:pic>
        <p:nvPicPr>
          <p:cNvPr id="4" name="Picture 3">
            <a:extLst>
              <a:ext uri="{FF2B5EF4-FFF2-40B4-BE49-F238E27FC236}">
                <a16:creationId xmlns:a16="http://schemas.microsoft.com/office/drawing/2014/main" id="{9CCE1000-8B28-4911-9603-848BF450E03D}"/>
              </a:ext>
            </a:extLst>
          </p:cNvPr>
          <p:cNvPicPr>
            <a:picLocks noChangeAspect="1"/>
          </p:cNvPicPr>
          <p:nvPr/>
        </p:nvPicPr>
        <p:blipFill>
          <a:blip r:embed="rId3"/>
          <a:stretch>
            <a:fillRect/>
          </a:stretch>
        </p:blipFill>
        <p:spPr>
          <a:xfrm>
            <a:off x="107663" y="5998389"/>
            <a:ext cx="11778493" cy="859611"/>
          </a:xfrm>
          <a:prstGeom prst="rect">
            <a:avLst/>
          </a:prstGeom>
        </p:spPr>
      </p:pic>
      <p:pic>
        <p:nvPicPr>
          <p:cNvPr id="11" name="Picture 10">
            <a:extLst>
              <a:ext uri="{FF2B5EF4-FFF2-40B4-BE49-F238E27FC236}">
                <a16:creationId xmlns:a16="http://schemas.microsoft.com/office/drawing/2014/main" id="{AE3463E4-A364-42FA-AEAE-194C01009888}"/>
              </a:ext>
            </a:extLst>
          </p:cNvPr>
          <p:cNvPicPr>
            <a:picLocks noChangeAspect="1"/>
          </p:cNvPicPr>
          <p:nvPr/>
        </p:nvPicPr>
        <p:blipFill>
          <a:blip r:embed="rId4"/>
          <a:stretch>
            <a:fillRect/>
          </a:stretch>
        </p:blipFill>
        <p:spPr>
          <a:xfrm>
            <a:off x="7795739" y="516145"/>
            <a:ext cx="3709300" cy="533505"/>
          </a:xfrm>
          <a:prstGeom prst="rect">
            <a:avLst/>
          </a:prstGeom>
        </p:spPr>
      </p:pic>
      <p:pic>
        <p:nvPicPr>
          <p:cNvPr id="8" name="Graphic 7" descr="Laptop">
            <a:extLst>
              <a:ext uri="{FF2B5EF4-FFF2-40B4-BE49-F238E27FC236}">
                <a16:creationId xmlns:a16="http://schemas.microsoft.com/office/drawing/2014/main" id="{5A4A78FE-AE30-426B-9855-14EE29FDD52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314508" y="240690"/>
            <a:ext cx="6852458" cy="6852458"/>
          </a:xfrm>
          <a:prstGeom prst="rect">
            <a:avLst/>
          </a:prstGeom>
        </p:spPr>
      </p:pic>
      <p:grpSp>
        <p:nvGrpSpPr>
          <p:cNvPr id="17" name="Group 16">
            <a:extLst>
              <a:ext uri="{FF2B5EF4-FFF2-40B4-BE49-F238E27FC236}">
                <a16:creationId xmlns:a16="http://schemas.microsoft.com/office/drawing/2014/main" id="{53BC2BAC-8133-4B18-A2C9-F48181D2A8F6}"/>
              </a:ext>
            </a:extLst>
          </p:cNvPr>
          <p:cNvGrpSpPr/>
          <p:nvPr/>
        </p:nvGrpSpPr>
        <p:grpSpPr>
          <a:xfrm>
            <a:off x="527785" y="2335647"/>
            <a:ext cx="2969900" cy="2969900"/>
            <a:chOff x="-685160" y="2056636"/>
            <a:chExt cx="2969900" cy="2969900"/>
          </a:xfrm>
        </p:grpSpPr>
        <p:pic>
          <p:nvPicPr>
            <p:cNvPr id="5" name="Graphic 4" descr="Tablet">
              <a:extLst>
                <a:ext uri="{FF2B5EF4-FFF2-40B4-BE49-F238E27FC236}">
                  <a16:creationId xmlns:a16="http://schemas.microsoft.com/office/drawing/2014/main" id="{2053EBFE-CA47-45B0-AB62-927EFCE8A2E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85160" y="2056636"/>
              <a:ext cx="2969900" cy="2969900"/>
            </a:xfrm>
            <a:prstGeom prst="rect">
              <a:avLst/>
            </a:prstGeom>
          </p:spPr>
        </p:pic>
        <p:pic>
          <p:nvPicPr>
            <p:cNvPr id="16" name="Picture 15">
              <a:extLst>
                <a:ext uri="{FF2B5EF4-FFF2-40B4-BE49-F238E27FC236}">
                  <a16:creationId xmlns:a16="http://schemas.microsoft.com/office/drawing/2014/main" id="{696F9621-B2D4-4C9D-B0C7-38DA192DF442}"/>
                </a:ext>
              </a:extLst>
            </p:cNvPr>
            <p:cNvPicPr>
              <a:picLocks noChangeAspect="1"/>
            </p:cNvPicPr>
            <p:nvPr/>
          </p:nvPicPr>
          <p:blipFill>
            <a:blip r:embed="rId9"/>
            <a:stretch>
              <a:fillRect/>
            </a:stretch>
          </p:blipFill>
          <p:spPr>
            <a:xfrm>
              <a:off x="-683345" y="2856422"/>
              <a:ext cx="2284761" cy="1370327"/>
            </a:xfrm>
            <a:prstGeom prst="rect">
              <a:avLst/>
            </a:prstGeom>
          </p:spPr>
        </p:pic>
      </p:grpSp>
      <p:pic>
        <p:nvPicPr>
          <p:cNvPr id="3" name="Picture 2">
            <a:extLst>
              <a:ext uri="{FF2B5EF4-FFF2-40B4-BE49-F238E27FC236}">
                <a16:creationId xmlns:a16="http://schemas.microsoft.com/office/drawing/2014/main" id="{5384861B-C1E0-4C7A-8809-D39C2EECB317}"/>
              </a:ext>
            </a:extLst>
          </p:cNvPr>
          <p:cNvPicPr>
            <a:picLocks noChangeAspect="1"/>
          </p:cNvPicPr>
          <p:nvPr/>
        </p:nvPicPr>
        <p:blipFill>
          <a:blip r:embed="rId10"/>
          <a:stretch>
            <a:fillRect/>
          </a:stretch>
        </p:blipFill>
        <p:spPr>
          <a:xfrm>
            <a:off x="4299850" y="5527649"/>
            <a:ext cx="3044249" cy="431518"/>
          </a:xfrm>
          <a:prstGeom prst="rect">
            <a:avLst/>
          </a:prstGeom>
        </p:spPr>
      </p:pic>
      <p:pic>
        <p:nvPicPr>
          <p:cNvPr id="13" name="Graphic 12" descr="Smart Phone">
            <a:extLst>
              <a:ext uri="{FF2B5EF4-FFF2-40B4-BE49-F238E27FC236}">
                <a16:creationId xmlns:a16="http://schemas.microsoft.com/office/drawing/2014/main" id="{E16D92B9-0130-4709-A394-2DD7A943B53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p:blipFill>
        <p:spPr>
          <a:xfrm>
            <a:off x="7657681" y="2976149"/>
            <a:ext cx="2275926" cy="2275926"/>
          </a:xfrm>
          <a:prstGeom prst="rect">
            <a:avLst/>
          </a:prstGeom>
        </p:spPr>
      </p:pic>
      <p:sp>
        <p:nvSpPr>
          <p:cNvPr id="2" name="Rectangle 1">
            <a:extLst>
              <a:ext uri="{FF2B5EF4-FFF2-40B4-BE49-F238E27FC236}">
                <a16:creationId xmlns:a16="http://schemas.microsoft.com/office/drawing/2014/main" id="{A9AF06E6-70BA-4DB5-BD1E-9EE4A0E4B077}"/>
              </a:ext>
            </a:extLst>
          </p:cNvPr>
          <p:cNvSpPr/>
          <p:nvPr/>
        </p:nvSpPr>
        <p:spPr>
          <a:xfrm>
            <a:off x="107663" y="154745"/>
            <a:ext cx="3578072" cy="361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A3A3A3"/>
                </a:solidFill>
                <a:latin typeface="Open Sans"/>
              </a:rPr>
              <a:t>Copyright © 2020 Succeedin Limited | All Rights Reserved</a:t>
            </a:r>
            <a:endParaRPr lang="en-GB" sz="1000" dirty="0"/>
          </a:p>
        </p:txBody>
      </p:sp>
      <p:sp>
        <p:nvSpPr>
          <p:cNvPr id="6" name="Rectangle: Rounded Corners 5">
            <a:extLst>
              <a:ext uri="{FF2B5EF4-FFF2-40B4-BE49-F238E27FC236}">
                <a16:creationId xmlns:a16="http://schemas.microsoft.com/office/drawing/2014/main" id="{53BCB732-62F2-4E8C-B260-AFC2213DD96C}"/>
              </a:ext>
            </a:extLst>
          </p:cNvPr>
          <p:cNvSpPr/>
          <p:nvPr/>
        </p:nvSpPr>
        <p:spPr>
          <a:xfrm>
            <a:off x="3915494" y="2208628"/>
            <a:ext cx="3660950" cy="21664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3200" dirty="0">
                <a:solidFill>
                  <a:prstClr val="white"/>
                </a:solidFill>
              </a:rPr>
              <a:t>PROGRESSION OF SKILLS</a:t>
            </a:r>
          </a:p>
          <a:p>
            <a:pPr lvl="0" algn="ctr"/>
            <a:r>
              <a:rPr lang="en-GB" sz="3200" dirty="0">
                <a:solidFill>
                  <a:prstClr val="white"/>
                </a:solidFill>
              </a:rPr>
              <a:t>DOCUMENT</a:t>
            </a:r>
          </a:p>
          <a:p>
            <a:pPr lvl="0" algn="ctr"/>
            <a:r>
              <a:rPr lang="en-GB" sz="2000" dirty="0">
                <a:solidFill>
                  <a:prstClr val="white"/>
                </a:solidFill>
                <a:hlinkClick r:id="rId13">
                  <a:extLst>
                    <a:ext uri="{A12FA001-AC4F-418D-AE19-62706E023703}">
                      <ahyp:hlinkClr xmlns:ahyp="http://schemas.microsoft.com/office/drawing/2018/hyperlinkcolor" xmlns="" val="tx"/>
                    </a:ext>
                  </a:extLst>
                </a:hlinkClick>
              </a:rPr>
              <a:t>www.succeedin.co</a:t>
            </a:r>
            <a:r>
              <a:rPr lang="en-GB" sz="2000" dirty="0">
                <a:solidFill>
                  <a:schemeClr val="bg1"/>
                </a:solidFill>
                <a:hlinkClick r:id="rId13">
                  <a:extLst>
                    <a:ext uri="{A12FA001-AC4F-418D-AE19-62706E023703}">
                      <ahyp:hlinkClr xmlns:ahyp="http://schemas.microsoft.com/office/drawing/2018/hyperlinkcolor" xmlns="" val="tx"/>
                    </a:ext>
                  </a:extLst>
                </a:hlinkClick>
              </a:rPr>
              <a:t>.uk</a:t>
            </a:r>
            <a:r>
              <a:rPr lang="en-GB" sz="2000" dirty="0">
                <a:solidFill>
                  <a:schemeClr val="bg1"/>
                </a:solidFill>
              </a:rPr>
              <a:t> </a:t>
            </a:r>
          </a:p>
        </p:txBody>
      </p:sp>
    </p:spTree>
    <p:extLst>
      <p:ext uri="{BB962C8B-B14F-4D97-AF65-F5344CB8AC3E}">
        <p14:creationId xmlns:p14="http://schemas.microsoft.com/office/powerpoint/2010/main" val="430963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100" dirty="0">
                <a:solidFill>
                  <a:schemeClr val="tx1"/>
                </a:solidFill>
              </a:rPr>
              <a:t>Within at team game make a variety of passes to team mates moving towards the scoring area </a:t>
            </a:r>
            <a:endParaRPr lang="en-GB" sz="1050" dirty="0">
              <a:solidFill>
                <a:schemeClr val="tx1"/>
              </a:solidFill>
            </a:endParaRPr>
          </a:p>
          <a:p>
            <a:pPr algn="ctr">
              <a:lnSpc>
                <a:spcPct val="115000"/>
              </a:lnSpc>
            </a:pPr>
            <a:r>
              <a:rPr lang="en-GB" sz="1100" dirty="0">
                <a:solidFill>
                  <a:schemeClr val="tx1"/>
                </a:solidFill>
              </a:rPr>
              <a:t> </a:t>
            </a:r>
            <a:endParaRPr lang="en-GB" sz="1050" dirty="0">
              <a:solidFill>
                <a:schemeClr val="tx1"/>
              </a:solidFill>
            </a:endParaRPr>
          </a:p>
          <a:p>
            <a:pPr algn="ctr">
              <a:lnSpc>
                <a:spcPct val="115000"/>
              </a:lnSpc>
            </a:pPr>
            <a:r>
              <a:rPr lang="en-GB" sz="1100" dirty="0">
                <a:solidFill>
                  <a:schemeClr val="tx1"/>
                </a:solidFill>
              </a:rPr>
              <a:t>Aim to use a variety using a chest pass, bounce pass and shoulder pass</a:t>
            </a:r>
            <a:endParaRPr lang="en-GB" sz="1050" dirty="0">
              <a:solidFill>
                <a:schemeClr val="tx1"/>
              </a:solidFill>
            </a:endParaRPr>
          </a:p>
          <a:p>
            <a:pPr algn="ctr">
              <a:lnSpc>
                <a:spcPct val="115000"/>
              </a:lnSpc>
            </a:pPr>
            <a:r>
              <a:rPr lang="en-GB" sz="1100" dirty="0">
                <a:solidFill>
                  <a:schemeClr val="tx1"/>
                </a:solidFill>
              </a:rPr>
              <a:t> </a:t>
            </a:r>
            <a:endParaRPr lang="en-GB" sz="1050" dirty="0">
              <a:solidFill>
                <a:schemeClr val="tx1"/>
              </a:solidFill>
            </a:endParaRPr>
          </a:p>
          <a:p>
            <a:pPr algn="ctr">
              <a:lnSpc>
                <a:spcPct val="115000"/>
              </a:lnSpc>
            </a:pPr>
            <a:r>
              <a:rPr lang="en-GB" sz="1100" dirty="0">
                <a:solidFill>
                  <a:schemeClr val="tx1"/>
                </a:solidFill>
              </a:rPr>
              <a:t>Communicate verbally and non-verbally to indicate where you like to pass to go  or receive a pass </a:t>
            </a:r>
            <a:endParaRPr lang="en-GB" sz="1050" dirty="0">
              <a:solidFill>
                <a:schemeClr val="tx1"/>
              </a:solidFill>
            </a:endParaRPr>
          </a:p>
          <a:p>
            <a:pPr algn="ctr">
              <a:lnSpc>
                <a:spcPct val="115000"/>
              </a:lnSpc>
            </a:pPr>
            <a:r>
              <a:rPr lang="en-GB" sz="1100" dirty="0">
                <a:solidFill>
                  <a:schemeClr val="tx1"/>
                </a:solidFill>
              </a:rPr>
              <a:t> </a:t>
            </a:r>
            <a:endParaRPr lang="en-GB" sz="1050" dirty="0">
              <a:solidFill>
                <a:schemeClr val="tx1"/>
              </a:solidFill>
            </a:endParaRPr>
          </a:p>
          <a:p>
            <a:pPr algn="ctr">
              <a:lnSpc>
                <a:spcPct val="115000"/>
              </a:lnSpc>
            </a:pPr>
            <a:r>
              <a:rPr lang="en-GB" sz="1100" dirty="0">
                <a:solidFill>
                  <a:schemeClr val="tx1"/>
                </a:solidFill>
              </a:rPr>
              <a:t>Begin to understand and apply creating space for you and your team</a:t>
            </a:r>
            <a:endParaRPr lang="en-GB" sz="1050" dirty="0">
              <a:solidFill>
                <a:schemeClr val="tx1"/>
              </a:solidFill>
            </a:endParaRPr>
          </a:p>
          <a:p>
            <a:pPr algn="ctr">
              <a:lnSpc>
                <a:spcPct val="115000"/>
              </a:lnSpc>
            </a:pPr>
            <a:r>
              <a:rPr lang="en-GB" sz="1100" dirty="0">
                <a:solidFill>
                  <a:schemeClr val="tx1"/>
                </a:solidFill>
              </a:rPr>
              <a:t> </a:t>
            </a:r>
            <a:endParaRPr lang="en-GB" sz="1050" dirty="0">
              <a:solidFill>
                <a:schemeClr val="tx1"/>
              </a:solidFill>
            </a:endParaRPr>
          </a:p>
          <a:p>
            <a:pPr algn="ctr">
              <a:lnSpc>
                <a:spcPct val="115000"/>
              </a:lnSpc>
            </a:pPr>
            <a:r>
              <a:rPr lang="en-GB" sz="1100" dirty="0">
                <a:solidFill>
                  <a:schemeClr val="tx1"/>
                </a:solidFill>
              </a:rPr>
              <a:t>Mark another player and defend when needed</a:t>
            </a:r>
            <a:endParaRPr lang="en-GB" sz="105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400" dirty="0">
                <a:solidFill>
                  <a:prstClr val="white"/>
                </a:solidFill>
              </a:rPr>
              <a:t>INVASION GAMES – KS2 NETBALL</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5164" y="2234417"/>
            <a:ext cx="2257377"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Attempt to intercept the ball in skill related and game related environments</a:t>
            </a:r>
            <a:endParaRPr lang="en-GB" sz="1100" dirty="0">
              <a:solidFill>
                <a:prstClr val="black"/>
              </a:solidFill>
            </a:endParaRP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Use a chest pass, bounce pass and shoulder pass to support team in scoring</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Make decisions regarding which is the best type of pass to use, opposed and unopposed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Identify space to move into and show a clear target (hands) to receive a pass</a:t>
            </a:r>
            <a:endParaRPr lang="en-GB" sz="1100" dirty="0">
              <a:solidFill>
                <a:prstClr val="black"/>
              </a:solidFill>
            </a:endParaRPr>
          </a:p>
          <a:p>
            <a:pPr lvl="0">
              <a:lnSpc>
                <a:spcPct val="115000"/>
              </a:lnSpc>
            </a:pPr>
            <a:r>
              <a:rPr lang="en-GB" sz="1200" dirty="0">
                <a:solidFill>
                  <a:prstClr val="black"/>
                </a:solidFill>
              </a:rPr>
              <a:t> </a:t>
            </a:r>
            <a:endParaRPr lang="en-GB" sz="1100" dirty="0">
              <a:solidFill>
                <a:prstClr val="black"/>
              </a:solidFill>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3"/>
            <a:ext cx="2257377"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Defend against a player and make some successful interceptions when playing as a team</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Use all three passes (chest, shoulder &amp; bounce) applying them to game situations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Understand when to vary speed of pass </a:t>
            </a: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Disguise movement in an attempt to Lose a defender and receive a pass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Defend a player and make some successful interceptions  when playing as a team</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Choose the correct pass within a game situation</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Apply a range of passes that can lead to a scoring opportunity</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Begin to understand and apply the principle of pivoting and landing</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Position body to defend effectively, making successful interceptions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dirty="0">
                <a:solidFill>
                  <a:prstClr val="black"/>
                </a:solidFill>
              </a:rPr>
              <a:t>To apply tactical and technical aspects of netball within skill related and small sided games that are modified</a:t>
            </a:r>
          </a:p>
          <a:p>
            <a:pPr lvl="0">
              <a:lnSpc>
                <a:spcPct val="115000"/>
              </a:lnSpc>
            </a:pPr>
            <a:endParaRPr lang="en-GB" sz="1200" dirty="0">
              <a:solidFill>
                <a:prstClr val="black"/>
              </a:solidFill>
            </a:endParaRPr>
          </a:p>
          <a:p>
            <a:pPr lvl="0">
              <a:lnSpc>
                <a:spcPct val="115000"/>
              </a:lnSpc>
            </a:pPr>
            <a:r>
              <a:rPr lang="en-GB" sz="1200" dirty="0">
                <a:solidFill>
                  <a:prstClr val="black"/>
                </a:solidFill>
              </a:rPr>
              <a:t>Apply team work and principles suitable for attacking and defending in small sided games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79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Control the ball using both feet then begin to dribble a ball varying the speed of movement and direction</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Apply passing, previously embedded to pass a  football to someone on team</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Keep a ball under control at different speeds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Begin to understand how to create space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defend another player and defend when needed</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400" dirty="0">
                <a:solidFill>
                  <a:prstClr val="white"/>
                </a:solidFill>
              </a:rPr>
              <a:t>INVASION GAMES – KS2 FOOTBALL</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Stop the ball with control using both feet and dribble with control into space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Make a pass to someone on the team</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Keep the ball under control when receiving a range of passes from team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Identify where space is then evaluate if you they need to create new space. Using knowledge from other invasion games if possible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Defend against a player and intercept</a:t>
            </a:r>
            <a:endParaRPr lang="en-GB" sz="1100" dirty="0">
              <a:solidFill>
                <a:prstClr val="black"/>
              </a:solidFill>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rPr>
              <a:t>Dribble with both feet confidently varying speed whilst identifying space</a:t>
            </a:r>
          </a:p>
          <a:p>
            <a:pPr lvl="0" algn="ctr">
              <a:lnSpc>
                <a:spcPct val="115000"/>
              </a:lnSpc>
            </a:pPr>
            <a:r>
              <a:rPr lang="en-GB" sz="1200">
                <a:solidFill>
                  <a:prstClr val="black"/>
                </a:solidFill>
              </a:rPr>
              <a:t> </a:t>
            </a:r>
          </a:p>
          <a:p>
            <a:pPr lvl="0" algn="ctr">
              <a:lnSpc>
                <a:spcPct val="115000"/>
              </a:lnSpc>
            </a:pPr>
            <a:r>
              <a:rPr lang="en-GB" sz="1200">
                <a:solidFill>
                  <a:prstClr val="black"/>
                </a:solidFill>
              </a:rPr>
              <a:t>Send a football to someone on the team, using different parts of foot accurately.</a:t>
            </a:r>
          </a:p>
          <a:p>
            <a:pPr lvl="0" algn="ctr">
              <a:lnSpc>
                <a:spcPct val="115000"/>
              </a:lnSpc>
            </a:pPr>
            <a:r>
              <a:rPr lang="en-GB" sz="1200">
                <a:solidFill>
                  <a:prstClr val="black"/>
                </a:solidFill>
              </a:rPr>
              <a:t> </a:t>
            </a:r>
          </a:p>
          <a:p>
            <a:pPr lvl="0" algn="ctr">
              <a:lnSpc>
                <a:spcPct val="115000"/>
              </a:lnSpc>
            </a:pPr>
            <a:r>
              <a:rPr lang="en-GB" sz="1200">
                <a:solidFill>
                  <a:prstClr val="black"/>
                </a:solidFill>
              </a:rPr>
              <a:t>Use a range of ways to keep a ball under control (foot, thigh and chest)</a:t>
            </a:r>
          </a:p>
          <a:p>
            <a:pPr lvl="0" algn="ctr">
              <a:lnSpc>
                <a:spcPct val="115000"/>
              </a:lnSpc>
            </a:pPr>
            <a:r>
              <a:rPr lang="en-GB" sz="1200">
                <a:solidFill>
                  <a:prstClr val="black"/>
                </a:solidFill>
              </a:rPr>
              <a:t> </a:t>
            </a:r>
          </a:p>
          <a:p>
            <a:pPr lvl="0" algn="ctr">
              <a:lnSpc>
                <a:spcPct val="115000"/>
              </a:lnSpc>
            </a:pPr>
            <a:r>
              <a:rPr lang="en-GB" sz="1200">
                <a:solidFill>
                  <a:prstClr val="black"/>
                </a:solidFill>
              </a:rPr>
              <a:t>See space, and use it effectively</a:t>
            </a:r>
          </a:p>
          <a:p>
            <a:pPr lvl="0" algn="ctr">
              <a:lnSpc>
                <a:spcPct val="115000"/>
              </a:lnSpc>
            </a:pPr>
            <a:r>
              <a:rPr lang="en-GB" sz="1200">
                <a:solidFill>
                  <a:prstClr val="black"/>
                </a:solidFill>
              </a:rPr>
              <a:t> </a:t>
            </a:r>
          </a:p>
          <a:p>
            <a:pPr lvl="0" algn="ctr">
              <a:lnSpc>
                <a:spcPct val="115000"/>
              </a:lnSpc>
            </a:pPr>
            <a:r>
              <a:rPr lang="en-GB" sz="1200">
                <a:solidFill>
                  <a:prstClr val="black"/>
                </a:solidFill>
              </a:rPr>
              <a:t>Lose a defender to receive a pass </a:t>
            </a:r>
          </a:p>
          <a:p>
            <a:pPr lvl="0" algn="ctr">
              <a:lnSpc>
                <a:spcPct val="115000"/>
              </a:lnSpc>
            </a:pPr>
            <a:r>
              <a:rPr lang="en-GB" sz="1200">
                <a:solidFill>
                  <a:prstClr val="black"/>
                </a:solidFill>
              </a:rPr>
              <a:t> </a:t>
            </a:r>
          </a:p>
          <a:p>
            <a:pPr lvl="0" algn="ctr">
              <a:lnSpc>
                <a:spcPct val="115000"/>
              </a:lnSpc>
            </a:pPr>
            <a:r>
              <a:rPr lang="en-GB" sz="1200">
                <a:solidFill>
                  <a:prstClr val="black"/>
                </a:solidFill>
              </a:rPr>
              <a:t>Defend a player and make some successful interceptions for team</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Dribble into space with speed, to beat defenders</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Make decisions regarding how and when to pass a football to someone in your team</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 Use a variety techniques to keep the ball under control building on previous knowledge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Know how space changes within a game and when and how to move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 Position body to defend effectively, making successful interceptions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dirty="0">
                <a:solidFill>
                  <a:prstClr val="black"/>
                </a:solidFill>
              </a:rPr>
              <a:t>To apply tactical and technical aspects of football within skill related and small sided games that are modified</a:t>
            </a:r>
          </a:p>
          <a:p>
            <a:pPr lvl="0">
              <a:lnSpc>
                <a:spcPct val="115000"/>
              </a:lnSpc>
            </a:pPr>
            <a:endParaRPr lang="en-GB" sz="1200" dirty="0">
              <a:solidFill>
                <a:prstClr val="black"/>
              </a:solidFill>
            </a:endParaRPr>
          </a:p>
          <a:p>
            <a:pPr lvl="0">
              <a:lnSpc>
                <a:spcPct val="115000"/>
              </a:lnSpc>
            </a:pPr>
            <a:r>
              <a:rPr lang="en-GB" sz="1200" dirty="0">
                <a:solidFill>
                  <a:prstClr val="black"/>
                </a:solidFill>
              </a:rPr>
              <a:t>Apply team work and principles suitable for attacking and defending in small sided games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37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Move &amp; accelerate with speed holding a rugby ball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Know where to score a try and how to position the ball to score a try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Break past defenders into space to avoid being tagged</a:t>
            </a:r>
            <a:endParaRPr lang="en-GB" sz="1100" dirty="0">
              <a:solidFill>
                <a:prstClr val="black"/>
              </a:solidFill>
            </a:endParaRP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Understand the concept of tag-rugby that  a pass does NOT need to made until you have been tagged</a:t>
            </a:r>
          </a:p>
          <a:p>
            <a:pPr lvl="0" algn="ctr">
              <a:lnSpc>
                <a:spcPct val="115000"/>
              </a:lnSpc>
            </a:pPr>
            <a:endParaRPr lang="en-GB" sz="1100" dirty="0">
              <a:solidFill>
                <a:prstClr val="black"/>
              </a:solidFill>
            </a:endParaRPr>
          </a:p>
          <a:p>
            <a:pPr lvl="0" algn="ctr">
              <a:lnSpc>
                <a:spcPct val="115000"/>
              </a:lnSpc>
            </a:pPr>
            <a:r>
              <a:rPr lang="en-GB" sz="1200" dirty="0">
                <a:solidFill>
                  <a:prstClr val="black"/>
                </a:solidFill>
              </a:rPr>
              <a:t>Understand a backward pass needs to be applied when they have been tagged</a:t>
            </a:r>
            <a:endParaRPr lang="en-GB" sz="1100" dirty="0">
              <a:solidFill>
                <a:prstClr val="black"/>
              </a:solidFill>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400" dirty="0">
                <a:solidFill>
                  <a:prstClr val="white"/>
                </a:solidFill>
              </a:rPr>
              <a:t>INVASION GAMES – KS2</a:t>
            </a:r>
          </a:p>
          <a:p>
            <a:pPr lvl="0" algn="ctr"/>
            <a:r>
              <a:rPr lang="en-GB" sz="2400" dirty="0">
                <a:solidFill>
                  <a:prstClr val="white"/>
                </a:solidFill>
              </a:rPr>
              <a:t>TAG-RUGBY</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Move &amp; accelerate with speed, using a change of direction to evade being tagged. With or without a ball</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Use speed and space to avoid defenders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Pass the ball backwards stationary and sometimes on the move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Tag the person who has the ball</a:t>
            </a:r>
            <a:endParaRPr lang="en-GB" sz="1100" dirty="0">
              <a:solidFill>
                <a:prstClr val="black"/>
              </a:solidFill>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Be able to evade and tag opponents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 able to pass and receive a pass at speed</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 able to pass and receive a pass at speed in a game situation</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Apply basic attacking and defending tactics such as defensive line to defend and arrow head to attack</a:t>
            </a:r>
          </a:p>
          <a:p>
            <a:pPr lvl="0" algn="ctr">
              <a:lnSpc>
                <a:spcPct val="115000"/>
              </a:lnSpc>
            </a:pPr>
            <a:endParaRPr lang="en-GB" sz="1100" dirty="0">
              <a:solidFill>
                <a:prstClr val="black"/>
              </a:solidFill>
            </a:endParaRPr>
          </a:p>
          <a:p>
            <a:pPr lvl="0" algn="ctr">
              <a:lnSpc>
                <a:spcPct val="115000"/>
              </a:lnSpc>
            </a:pPr>
            <a:r>
              <a:rPr lang="en-GB" sz="1200" dirty="0">
                <a:solidFill>
                  <a:prstClr val="black"/>
                </a:solidFill>
              </a:rPr>
              <a:t>Develop tactics as a team</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Apply learnt skills in a game of tag rugby</a:t>
            </a:r>
            <a:endParaRPr lang="en-GB" sz="1100" dirty="0">
              <a:solidFill>
                <a:prstClr val="black"/>
              </a:solidFill>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Be able to evade and tag opponents within a game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Running at speed, changing direction at speed in and out of possession</a:t>
            </a:r>
            <a:endParaRPr lang="en-GB" sz="1100" dirty="0">
              <a:solidFill>
                <a:prstClr val="black"/>
              </a:solidFill>
            </a:endParaRP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Play effectively in attack and defence</a:t>
            </a:r>
            <a:endParaRPr lang="en-GB" sz="1100" dirty="0">
              <a:solidFill>
                <a:prstClr val="black"/>
              </a:solidFill>
            </a:endParaRPr>
          </a:p>
          <a:p>
            <a:pPr lvl="0" algn="ctr" fontAlgn="base">
              <a:lnSpc>
                <a:spcPct val="115000"/>
              </a:lnSpc>
              <a:spcBef>
                <a:spcPts val="750"/>
              </a:spcBef>
              <a:spcAft>
                <a:spcPts val="750"/>
              </a:spcAft>
            </a:pPr>
            <a:r>
              <a:rPr lang="en-GB" sz="1200" dirty="0">
                <a:solidFill>
                  <a:prstClr val="black"/>
                </a:solidFill>
              </a:rPr>
              <a:t>Score points against opposition</a:t>
            </a:r>
            <a:endParaRPr lang="en-GB" sz="1100" dirty="0">
              <a:solidFill>
                <a:prstClr val="black"/>
              </a:solidFill>
            </a:endParaRPr>
          </a:p>
          <a:p>
            <a:pPr lvl="0" algn="ctr" fontAlgn="base">
              <a:lnSpc>
                <a:spcPct val="115000"/>
              </a:lnSpc>
              <a:spcBef>
                <a:spcPts val="750"/>
              </a:spcBef>
              <a:spcAft>
                <a:spcPts val="750"/>
              </a:spcAft>
            </a:pPr>
            <a:r>
              <a:rPr lang="en-GB" sz="1200" dirty="0">
                <a:solidFill>
                  <a:prstClr val="black"/>
                </a:solidFill>
              </a:rPr>
              <a:t>Support player with the ball</a:t>
            </a:r>
            <a:endParaRPr lang="en-GB" sz="1100" dirty="0">
              <a:solidFill>
                <a:prstClr val="black"/>
              </a:solidFill>
            </a:endParaRP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dirty="0">
                <a:solidFill>
                  <a:prstClr val="black"/>
                </a:solidFill>
              </a:rPr>
              <a:t>To apply tactical and technical aspects of tag-rugby within skill related and small sided games that are modified</a:t>
            </a:r>
          </a:p>
          <a:p>
            <a:pPr lvl="0">
              <a:lnSpc>
                <a:spcPct val="115000"/>
              </a:lnSpc>
            </a:pPr>
            <a:endParaRPr lang="en-GB" sz="1200" dirty="0">
              <a:solidFill>
                <a:prstClr val="black"/>
              </a:solidFill>
            </a:endParaRPr>
          </a:p>
          <a:p>
            <a:pPr lvl="0">
              <a:lnSpc>
                <a:spcPct val="115000"/>
              </a:lnSpc>
            </a:pPr>
            <a:r>
              <a:rPr lang="en-GB" sz="1200" dirty="0">
                <a:solidFill>
                  <a:prstClr val="black"/>
                </a:solidFill>
              </a:rPr>
              <a:t>Apply team work and principles suitable for attacking and defending in small sided games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1149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Begin to show how to hold a hockey stick and which side to use whilst manipulating the ball (preferable tennis ball)</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Begin to use a simple push pass to another team mate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Dribble the ball keeping it close, using the correct side of stick</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Begin to  </a:t>
            </a:r>
            <a:endParaRPr lang="en-GB" sz="1100" dirty="0">
              <a:solidFill>
                <a:prstClr val="black"/>
              </a:solidFill>
            </a:endParaRPr>
          </a:p>
          <a:p>
            <a:pPr lvl="0" algn="ctr">
              <a:lnSpc>
                <a:spcPct val="115000"/>
              </a:lnSpc>
            </a:pPr>
            <a:r>
              <a:rPr lang="en-GB" sz="1200" dirty="0">
                <a:solidFill>
                  <a:prstClr val="black"/>
                </a:solidFill>
              </a:rPr>
              <a:t>approach a player to tackle and intercept under pressure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Apply the push pass to a scoring situation</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400" dirty="0">
                <a:solidFill>
                  <a:prstClr val="white"/>
                </a:solidFill>
              </a:rPr>
              <a:t>INVASION GAMES – KS2</a:t>
            </a:r>
          </a:p>
          <a:p>
            <a:pPr lvl="0" algn="ctr"/>
            <a:r>
              <a:rPr lang="en-GB" sz="2400" dirty="0">
                <a:solidFill>
                  <a:prstClr val="white"/>
                </a:solidFill>
              </a:rPr>
              <a:t>HOCKEY</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Apply change direction of travel by rotating and turning stick to support this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Use a push pass to make a direct pass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Begin to use a slap pass within a skill based activity  </a:t>
            </a: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Use speed to dribble the ball into space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Apply defensive knowledge from previous experiences adapted with a hockey stick</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Attempt to score inside a designated scoring area </a:t>
            </a:r>
            <a:endParaRPr lang="en-GB" sz="1100" dirty="0">
              <a:solidFill>
                <a:prstClr val="black"/>
              </a:solidFill>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Change direction and use the correct side of </a:t>
            </a:r>
            <a:r>
              <a:rPr lang="en-GB" sz="1200" dirty="0" err="1">
                <a:solidFill>
                  <a:prstClr val="black"/>
                </a:solidFill>
              </a:rPr>
              <a:t>stic</a:t>
            </a:r>
            <a:endParaRPr lang="en-GB" sz="1200" dirty="0">
              <a:solidFill>
                <a:prstClr val="black"/>
              </a:solidFill>
            </a:endParaRP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Begin to develop the Indian dribble within a skill based activity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Choose between the two passes (push/slap) and explain simply why</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Make a direct pass while dribbling</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Successfully score while in the scoring area</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Use speed, changing of direction and Indian dribbling to find space or lead to a goal scoring opportunity</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Apply a range of passes knowing which one depending on the distance of the pass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Know when to defend and what defence skills could be used</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Attempt to score on intercepting the ball</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dirty="0">
                <a:solidFill>
                  <a:prstClr val="black"/>
                </a:solidFill>
              </a:rPr>
              <a:t>To apply tactical and technical aspects of hockey within skill related and small sided games that are modified</a:t>
            </a:r>
          </a:p>
          <a:p>
            <a:pPr lvl="0">
              <a:lnSpc>
                <a:spcPct val="115000"/>
              </a:lnSpc>
            </a:pPr>
            <a:endParaRPr lang="en-GB" sz="1200" dirty="0">
              <a:solidFill>
                <a:prstClr val="black"/>
              </a:solidFill>
            </a:endParaRPr>
          </a:p>
          <a:p>
            <a:pPr lvl="0">
              <a:lnSpc>
                <a:spcPct val="115000"/>
              </a:lnSpc>
            </a:pPr>
            <a:r>
              <a:rPr lang="en-GB" sz="1200" dirty="0">
                <a:solidFill>
                  <a:prstClr val="black"/>
                </a:solidFill>
              </a:rPr>
              <a:t>Apply team work and principles suitable for attacking and defending in small sided games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3910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Pass and catch the ball in two different ways in a game situation with some success</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Move with the ball in a variety of ways with some control</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Find a useful space and get into it to support teammates</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Use simple attacking and defending skills in a game</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Understand and begin to apply the basic principles of invasion games</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Compete against self and others in a controlled manner</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400" dirty="0">
                <a:solidFill>
                  <a:prstClr val="white"/>
                </a:solidFill>
              </a:rPr>
              <a:t>INVASION GAMES – KS2</a:t>
            </a:r>
          </a:p>
          <a:p>
            <a:pPr lvl="0" algn="ctr"/>
            <a:r>
              <a:rPr lang="en-GB" sz="2400" dirty="0">
                <a:solidFill>
                  <a:prstClr val="white"/>
                </a:solidFill>
              </a:rPr>
              <a:t>BASKETBALL</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Catch with increasing control and Accuracy</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Move with the ball using a range of techniques showing control and fluency</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Pass the ball with increasing speed, accuracy and success in a game situation</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Make the best use of space to pass and receive the ball</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Use a range of attacking and defending</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Take part in a range of competitive games</a:t>
            </a: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and activities</a:t>
            </a: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Consolidate different ways of throwing and catching, and know when each is</a:t>
            </a: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appropriate in a game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Use ball skills in various ways, and begin to link together</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Pass a ball with speed and accuracy using appropriate techniques in a game situation</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Keep and win back possession of the ball effectively in a team game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Know when to pass and when to dribble in a game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Take part in competitive games with a strong understanding of tactics and composition</a:t>
            </a: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Throw and catch accurately and</a:t>
            </a: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successfully under pressure in a game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Show confidence in using ball skills in various ways in a game situation, and link these together effectively</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Keep and win back possession of the ball effectively and in a variety of ways in a team game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Apply knowledge of skills for attacking and defending</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Work as a team to develop fielding strategies to prevent the opposition from scoring</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Take part in competitive games with a strong understanding of tactics and composition</a:t>
            </a: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To apply tactical and technical aspects of basketball within skill related and small sided games that are modified</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Apply team work and principles suitable for attacking and defending in small sided games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7846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Explain the importance of moving with control</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Perform the basic actions of balancing, travelling, rolling, jumping and climbing</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Understand the difference between stillness and movement</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Show awareness of body parts, points and position when making still shapes</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Link and repeat basic gymnastic actions</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With support, understand how to carry and position equipment safely</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Explain the importance of moving with control &amp; Posture</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Perform the basic actions of balancing, travelling, rolling, jumping and climbing</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Change speed and direction when travelling</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Show awareness of body parts, points and position when making still shapes</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Link and repeat basic gymnastic actions</a:t>
            </a:r>
          </a:p>
          <a:p>
            <a:pPr lvl="0">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Know how to carry and position equipment safely</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Explain the importance moving with control and awareness of space</a:t>
            </a:r>
          </a:p>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Move with some control and awareness of space</a:t>
            </a:r>
          </a:p>
          <a:p>
            <a:pPr lvl="0">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Create a sequence using 3 or more linked actions combined with basic and intermediate balances</a:t>
            </a:r>
          </a:p>
          <a:p>
            <a:pPr lvl="0">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Show contrasts on use of body and shape (such as small, tall, straight, curved)</a:t>
            </a:r>
          </a:p>
          <a:p>
            <a:pPr lvl="0">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Balance on different points of the body, holding a still position</a:t>
            </a:r>
          </a:p>
          <a:p>
            <a:pPr lvl="0">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Climb and travel safely on equipment</a:t>
            </a:r>
          </a:p>
          <a:p>
            <a:pPr lvl="0">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Jump in a range of different of ways, showing control and balance on landing</a:t>
            </a: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rPr>
              <a:t>Children should develop core movement, become increasingly competent and confident and access a broad range of opportunities to extend their agility, balance and co-ordination, individually and with others</a:t>
            </a:r>
            <a:endParaRPr lang="en-GB" sz="1200" dirty="0">
              <a:solidFill>
                <a:prstClr val="black"/>
              </a:solidFill>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a:solidFill>
                  <a:prstClr val="white"/>
                </a:solidFill>
              </a:rPr>
              <a:t>GYMNASTICS – KS1</a:t>
            </a:r>
            <a:endParaRPr lang="en-GB" sz="2800" dirty="0">
              <a:solidFill>
                <a:prstClr val="white"/>
              </a:solidFill>
            </a:endParaRPr>
          </a:p>
        </p:txBody>
      </p:sp>
    </p:spTree>
    <p:extLst>
      <p:ext uri="{BB962C8B-B14F-4D97-AF65-F5344CB8AC3E}">
        <p14:creationId xmlns:p14="http://schemas.microsoft.com/office/powerpoint/2010/main" val="2403609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Explain the importance of smooth transitions between balances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Display smooth transitions between balances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Demonstrate control and coordination</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Devise, repeat and perform a short sequence that shows changes in speed, level and direction</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Adapt a sequence to include apparatus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Adapt a sequence to work in a small group</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To work in small groups offering peer support</a:t>
            </a: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GYMNASTICS – KS2</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Plan, perform and repeat gymnastic sequences, linking still shapes with travelling</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Link a number of movements into a sequence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Show changes of direction, speed and level during a gymnastic sequence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Travel in a variety of ways, creating power in movements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Align body parts to create successful and stable balances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Make similar and contrasting shapes on the floor and apparatus, working with a partner</a:t>
            </a: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Discuss a range of gymnastics actions</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Perform a range of gymnastic actions with consistency, fluency and clarity of movement</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Show body tension and extension and good weight transference </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When working in small groups, make similar and contrasting shapes on the floor and apparatus (symmetry / asymmetry)</a:t>
            </a:r>
          </a:p>
          <a:p>
            <a:pPr lvl="0" algn="ctr">
              <a:lnSpc>
                <a:spcPct val="115000"/>
              </a:lnSpc>
            </a:pPr>
            <a:endPar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a:solidFill>
                  <a:prstClr val="black"/>
                </a:solidFill>
                <a:latin typeface="Calibri" panose="020F0502020204030204" pitchFamily="34" charset="0"/>
                <a:ea typeface="Calibri" panose="020F0502020204030204" pitchFamily="34" charset="0"/>
                <a:cs typeface="Times New Roman" panose="02020603050405020304" pitchFamily="18" charset="0"/>
              </a:rPr>
              <a:t>Combine dynamics when making sequences using changes of speed, level and direction</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Create longer, more complex gymnastic sequences that include a good range of well performed gymnastic elements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When working in small groups, carefully link actions and balances together showing good timing</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Incorporate a range of different speeds, directions, levels, pathways and body rotations during gymnastic performance</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Rehearse, refine and perfect gymnastic skills</a:t>
            </a:r>
          </a:p>
          <a:p>
            <a:pPr lvl="0" algn="ctr">
              <a:lnSpc>
                <a:spcPct val="115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To work in small groups offering peer support to allow the sequence to develop and progress</a:t>
            </a: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dirty="0">
                <a:solidFill>
                  <a:prstClr val="black"/>
                </a:solidFill>
              </a:rPr>
              <a:t>Pupils should be taught to develop flexibility, strength, technique, control and balance through the application if gymnastic based movements and skills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3703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a:solidFill>
                  <a:prstClr val="black"/>
                </a:solidFill>
              </a:rPr>
              <a:t>Move to music</a:t>
            </a:r>
          </a:p>
          <a:p>
            <a:pPr lvl="0">
              <a:lnSpc>
                <a:spcPct val="115000"/>
              </a:lnSpc>
            </a:pPr>
            <a:endParaRPr lang="en-GB" sz="1100">
              <a:solidFill>
                <a:prstClr val="black"/>
              </a:solidFill>
            </a:endParaRPr>
          </a:p>
          <a:p>
            <a:pPr lvl="0">
              <a:lnSpc>
                <a:spcPct val="115000"/>
              </a:lnSpc>
            </a:pPr>
            <a:r>
              <a:rPr lang="en-GB" sz="1100">
                <a:solidFill>
                  <a:prstClr val="black"/>
                </a:solidFill>
              </a:rPr>
              <a:t>Copy dance moves</a:t>
            </a:r>
          </a:p>
          <a:p>
            <a:pPr lvl="0">
              <a:lnSpc>
                <a:spcPct val="115000"/>
              </a:lnSpc>
            </a:pPr>
            <a:endParaRPr lang="en-GB" sz="1100">
              <a:solidFill>
                <a:prstClr val="black"/>
              </a:solidFill>
            </a:endParaRPr>
          </a:p>
          <a:p>
            <a:pPr lvl="0">
              <a:lnSpc>
                <a:spcPct val="115000"/>
              </a:lnSpc>
            </a:pPr>
            <a:r>
              <a:rPr lang="en-GB" sz="1100">
                <a:solidFill>
                  <a:prstClr val="black"/>
                </a:solidFill>
              </a:rPr>
              <a:t>Perform some dance moves</a:t>
            </a:r>
          </a:p>
          <a:p>
            <a:pPr lvl="0">
              <a:lnSpc>
                <a:spcPct val="115000"/>
              </a:lnSpc>
            </a:pPr>
            <a:endParaRPr lang="en-GB" sz="1100">
              <a:solidFill>
                <a:prstClr val="black"/>
              </a:solidFill>
            </a:endParaRPr>
          </a:p>
          <a:p>
            <a:pPr lvl="0">
              <a:lnSpc>
                <a:spcPct val="115000"/>
              </a:lnSpc>
            </a:pPr>
            <a:r>
              <a:rPr lang="en-GB" sz="1100">
                <a:solidFill>
                  <a:prstClr val="black"/>
                </a:solidFill>
              </a:rPr>
              <a:t>Move around the space safely</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a:solidFill>
                  <a:prstClr val="black"/>
                </a:solidFill>
              </a:rPr>
              <a:t>Copy dance moves</a:t>
            </a:r>
          </a:p>
          <a:p>
            <a:pPr lvl="0">
              <a:lnSpc>
                <a:spcPct val="115000"/>
              </a:lnSpc>
            </a:pPr>
            <a:endParaRPr lang="en-GB" sz="1100">
              <a:solidFill>
                <a:prstClr val="black"/>
              </a:solidFill>
            </a:endParaRPr>
          </a:p>
          <a:p>
            <a:pPr lvl="0">
              <a:lnSpc>
                <a:spcPct val="115000"/>
              </a:lnSpc>
            </a:pPr>
            <a:r>
              <a:rPr lang="en-GB" sz="1100">
                <a:solidFill>
                  <a:prstClr val="black"/>
                </a:solidFill>
              </a:rPr>
              <a:t>Make up a short dance, after watching one. </a:t>
            </a:r>
          </a:p>
          <a:p>
            <a:pPr lvl="0">
              <a:lnSpc>
                <a:spcPct val="115000"/>
              </a:lnSpc>
            </a:pPr>
            <a:r>
              <a:rPr lang="en-GB" sz="1100">
                <a:solidFill>
                  <a:prstClr val="black"/>
                </a:solidFill>
              </a:rPr>
              <a:t>Dance imaginatively</a:t>
            </a:r>
          </a:p>
          <a:p>
            <a:pPr lvl="0">
              <a:lnSpc>
                <a:spcPct val="115000"/>
              </a:lnSpc>
            </a:pPr>
            <a:r>
              <a:rPr lang="en-GB" sz="1100">
                <a:solidFill>
                  <a:prstClr val="black"/>
                </a:solidFill>
              </a:rPr>
              <a:t> </a:t>
            </a:r>
          </a:p>
          <a:p>
            <a:pPr lvl="0">
              <a:lnSpc>
                <a:spcPct val="115000"/>
              </a:lnSpc>
            </a:pPr>
            <a:r>
              <a:rPr lang="en-GB" sz="1100">
                <a:solidFill>
                  <a:prstClr val="black"/>
                </a:solidFill>
              </a:rPr>
              <a:t>Change rhythm, speed, level and direction</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a:solidFill>
                  <a:prstClr val="black"/>
                </a:solidFill>
              </a:rPr>
              <a:t>Change rhythm, speed, level and direction with consistency</a:t>
            </a:r>
          </a:p>
          <a:p>
            <a:pPr lvl="0">
              <a:lnSpc>
                <a:spcPct val="115000"/>
              </a:lnSpc>
            </a:pPr>
            <a:endParaRPr lang="en-GB" sz="1100">
              <a:solidFill>
                <a:prstClr val="black"/>
              </a:solidFill>
            </a:endParaRPr>
          </a:p>
          <a:p>
            <a:pPr lvl="0">
              <a:lnSpc>
                <a:spcPct val="115000"/>
              </a:lnSpc>
            </a:pPr>
            <a:r>
              <a:rPr lang="en-GB" sz="1100">
                <a:solidFill>
                  <a:prstClr val="black"/>
                </a:solidFill>
              </a:rPr>
              <a:t>Dance with control and co-ordination</a:t>
            </a:r>
          </a:p>
          <a:p>
            <a:pPr lvl="0">
              <a:lnSpc>
                <a:spcPct val="115000"/>
              </a:lnSpc>
            </a:pPr>
            <a:endParaRPr lang="en-GB" sz="1100">
              <a:solidFill>
                <a:prstClr val="black"/>
              </a:solidFill>
            </a:endParaRPr>
          </a:p>
          <a:p>
            <a:pPr lvl="0">
              <a:lnSpc>
                <a:spcPct val="115000"/>
              </a:lnSpc>
            </a:pPr>
            <a:r>
              <a:rPr lang="en-GB" sz="1100">
                <a:solidFill>
                  <a:prstClr val="black"/>
                </a:solidFill>
              </a:rPr>
              <a:t>Make a sequence by linking sections together. </a:t>
            </a:r>
          </a:p>
          <a:p>
            <a:pPr lvl="0">
              <a:lnSpc>
                <a:spcPct val="115000"/>
              </a:lnSpc>
            </a:pPr>
            <a:r>
              <a:rPr lang="en-GB" sz="1100">
                <a:solidFill>
                  <a:prstClr val="black"/>
                </a:solidFill>
              </a:rPr>
              <a:t>Link some movement to show a mood or feeling</a:t>
            </a:r>
            <a:endParaRPr lang="en-GB" sz="1100" dirty="0">
              <a:solidFill>
                <a:prstClr val="black"/>
              </a:solidFill>
            </a:endParaRP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100">
                <a:solidFill>
                  <a:prstClr val="black"/>
                </a:solidFill>
              </a:rPr>
              <a:t>Children should be taught to perform dances using simple movement patterns. </a:t>
            </a:r>
          </a:p>
          <a:p>
            <a:pPr lvl="0">
              <a:lnSpc>
                <a:spcPct val="115000"/>
              </a:lnSpc>
            </a:pPr>
            <a:endParaRPr lang="en-GB" sz="1100">
              <a:solidFill>
                <a:prstClr val="black"/>
              </a:solidFill>
            </a:endParaRPr>
          </a:p>
          <a:p>
            <a:pPr lvl="0">
              <a:lnSpc>
                <a:spcPct val="115000"/>
              </a:lnSpc>
            </a:pPr>
            <a:r>
              <a:rPr lang="en-GB" sz="1100">
                <a:solidFill>
                  <a:prstClr val="black"/>
                </a:solidFill>
              </a:rPr>
              <a:t>Use movement imaginatively, responding to stimuli, including music and performing basic skills</a:t>
            </a:r>
          </a:p>
          <a:p>
            <a:pPr lvl="0">
              <a:lnSpc>
                <a:spcPct val="115000"/>
              </a:lnSpc>
            </a:pPr>
            <a:r>
              <a:rPr lang="en-GB" sz="1100">
                <a:solidFill>
                  <a:prstClr val="black"/>
                </a:solidFill>
              </a:rPr>
              <a:t>Change rhythm, speed, level and direction of their movements </a:t>
            </a:r>
          </a:p>
          <a:p>
            <a:pPr lvl="0">
              <a:lnSpc>
                <a:spcPct val="115000"/>
              </a:lnSpc>
            </a:pPr>
            <a:endParaRPr lang="en-GB" sz="1100">
              <a:solidFill>
                <a:prstClr val="black"/>
              </a:solidFill>
            </a:endParaRPr>
          </a:p>
          <a:p>
            <a:pPr lvl="0">
              <a:lnSpc>
                <a:spcPct val="115000"/>
              </a:lnSpc>
            </a:pPr>
            <a:r>
              <a:rPr lang="en-GB" sz="1100">
                <a:solidFill>
                  <a:prstClr val="black"/>
                </a:solidFill>
              </a:rPr>
              <a:t>Create and perform dances using simple movement patterns, including those from different times and cultures </a:t>
            </a:r>
          </a:p>
          <a:p>
            <a:pPr lvl="0">
              <a:lnSpc>
                <a:spcPct val="115000"/>
              </a:lnSpc>
            </a:pPr>
            <a:endParaRPr lang="en-GB" sz="1100">
              <a:solidFill>
                <a:prstClr val="black"/>
              </a:solidFill>
            </a:endParaRPr>
          </a:p>
          <a:p>
            <a:pPr lvl="0">
              <a:lnSpc>
                <a:spcPct val="115000"/>
              </a:lnSpc>
            </a:pPr>
            <a:r>
              <a:rPr lang="en-GB" sz="1100">
                <a:solidFill>
                  <a:prstClr val="black"/>
                </a:solidFill>
              </a:rPr>
              <a:t>Express and communicate ideas and feelings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DANCE – KS1</a:t>
            </a:r>
          </a:p>
        </p:txBody>
      </p:sp>
    </p:spTree>
    <p:extLst>
      <p:ext uri="{BB962C8B-B14F-4D97-AF65-F5344CB8AC3E}">
        <p14:creationId xmlns:p14="http://schemas.microsoft.com/office/powerpoint/2010/main" val="951184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rPr>
              <a:t>Perform pair/group dance involving canon &amp; unison, meet &amp; part</a:t>
            </a:r>
          </a:p>
          <a:p>
            <a:pPr lvl="0" algn="ctr">
              <a:lnSpc>
                <a:spcPct val="115000"/>
              </a:lnSpc>
            </a:pPr>
            <a:endParaRPr lang="en-GB" sz="1100">
              <a:solidFill>
                <a:prstClr val="black"/>
              </a:solidFill>
            </a:endParaRPr>
          </a:p>
          <a:p>
            <a:pPr lvl="0" algn="ctr">
              <a:lnSpc>
                <a:spcPct val="115000"/>
              </a:lnSpc>
            </a:pPr>
            <a:r>
              <a:rPr lang="en-GB" sz="1100">
                <a:solidFill>
                  <a:prstClr val="black"/>
                </a:solidFill>
              </a:rPr>
              <a:t>Respond to music in time &amp; rhythm to show like/unlike actions</a:t>
            </a:r>
          </a:p>
          <a:p>
            <a:pPr lvl="0" algn="ctr">
              <a:lnSpc>
                <a:spcPct val="115000"/>
              </a:lnSpc>
            </a:pPr>
            <a:endParaRPr lang="en-GB" sz="1100">
              <a:solidFill>
                <a:prstClr val="black"/>
              </a:solidFill>
            </a:endParaRPr>
          </a:p>
          <a:p>
            <a:pPr lvl="0" algn="ctr">
              <a:lnSpc>
                <a:spcPct val="115000"/>
              </a:lnSpc>
            </a:pPr>
            <a:r>
              <a:rPr lang="en-GB" sz="1100">
                <a:solidFill>
                  <a:prstClr val="black"/>
                </a:solidFill>
              </a:rPr>
              <a:t>Respond to music to express a variety of moods &amp; feelings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DANCE – KS2</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rPr>
              <a:t>Respond imaginatively to stimuli related to character/music/story</a:t>
            </a:r>
          </a:p>
          <a:p>
            <a:pPr lvl="0" algn="ctr">
              <a:lnSpc>
                <a:spcPct val="115000"/>
              </a:lnSpc>
            </a:pPr>
            <a:endParaRPr lang="en-GB" sz="1100">
              <a:solidFill>
                <a:prstClr val="black"/>
              </a:solidFill>
            </a:endParaRPr>
          </a:p>
          <a:p>
            <a:pPr lvl="0" algn="ctr">
              <a:lnSpc>
                <a:spcPct val="115000"/>
              </a:lnSpc>
            </a:pPr>
            <a:r>
              <a:rPr lang="en-GB" sz="1100">
                <a:solidFill>
                  <a:prstClr val="black"/>
                </a:solidFill>
              </a:rPr>
              <a:t>Perform clear &amp; fluent dances that show sensitivity to idea/stimuli</a:t>
            </a:r>
          </a:p>
          <a:p>
            <a:pPr lvl="0" algn="ctr">
              <a:lnSpc>
                <a:spcPct val="115000"/>
              </a:lnSpc>
            </a:pPr>
            <a:endParaRPr lang="en-GB" sz="1100">
              <a:solidFill>
                <a:prstClr val="black"/>
              </a:solidFill>
            </a:endParaRPr>
          </a:p>
          <a:p>
            <a:pPr lvl="0" algn="ctr">
              <a:lnSpc>
                <a:spcPct val="115000"/>
              </a:lnSpc>
            </a:pPr>
            <a:r>
              <a:rPr lang="en-GB" sz="1100">
                <a:solidFill>
                  <a:prstClr val="black"/>
                </a:solidFill>
              </a:rPr>
              <a:t>Make up dance within a small group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rPr>
              <a:t>Show/fluency/control in chosen dances in response to stimuli</a:t>
            </a:r>
          </a:p>
          <a:p>
            <a:pPr lvl="0" algn="ctr">
              <a:lnSpc>
                <a:spcPct val="115000"/>
              </a:lnSpc>
            </a:pPr>
            <a:endParaRPr lang="en-GB" sz="1100">
              <a:solidFill>
                <a:prstClr val="black"/>
              </a:solidFill>
            </a:endParaRPr>
          </a:p>
          <a:p>
            <a:pPr lvl="0" algn="ctr">
              <a:lnSpc>
                <a:spcPct val="115000"/>
              </a:lnSpc>
            </a:pPr>
            <a:r>
              <a:rPr lang="en-GB" sz="1100">
                <a:solidFill>
                  <a:prstClr val="black"/>
                </a:solidFill>
              </a:rPr>
              <a:t>Perform fluent dances with characteristics of different styles/eras</a:t>
            </a:r>
          </a:p>
          <a:p>
            <a:pPr lvl="0" algn="ctr">
              <a:lnSpc>
                <a:spcPct val="115000"/>
              </a:lnSpc>
            </a:pPr>
            <a:endParaRPr lang="en-GB" sz="1100">
              <a:solidFill>
                <a:prstClr val="black"/>
              </a:solidFill>
            </a:endParaRPr>
          </a:p>
          <a:p>
            <a:pPr lvl="0" algn="ctr">
              <a:lnSpc>
                <a:spcPct val="115000"/>
              </a:lnSpc>
            </a:pPr>
            <a:r>
              <a:rPr lang="en-GB" sz="1100">
                <a:solidFill>
                  <a:prstClr val="black"/>
                </a:solidFill>
              </a:rPr>
              <a:t>Adapt &amp; refine(in pair/group), dances that vary direction, space &amp; rhythm</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rPr>
              <a:t>Create &amp; perform dances in a variety of styles consistently</a:t>
            </a:r>
          </a:p>
          <a:p>
            <a:pPr lvl="0" algn="ctr">
              <a:lnSpc>
                <a:spcPct val="115000"/>
              </a:lnSpc>
            </a:pPr>
            <a:endParaRPr lang="en-GB" sz="1100">
              <a:solidFill>
                <a:prstClr val="black"/>
              </a:solidFill>
            </a:endParaRPr>
          </a:p>
          <a:p>
            <a:pPr lvl="0" algn="ctr">
              <a:lnSpc>
                <a:spcPct val="115000"/>
              </a:lnSpc>
            </a:pPr>
            <a:r>
              <a:rPr lang="en-GB" sz="1100">
                <a:solidFill>
                  <a:prstClr val="black"/>
                </a:solidFill>
              </a:rPr>
              <a:t>Be aware of &amp; use musical structure, rhythm &amp; mood &amp; can dance accordingly</a:t>
            </a:r>
          </a:p>
          <a:p>
            <a:pPr lvl="0" algn="ctr">
              <a:lnSpc>
                <a:spcPct val="115000"/>
              </a:lnSpc>
            </a:pPr>
            <a:endParaRPr lang="en-GB" sz="1100">
              <a:solidFill>
                <a:prstClr val="black"/>
              </a:solidFill>
            </a:endParaRPr>
          </a:p>
          <a:p>
            <a:pPr lvl="0" algn="ctr">
              <a:lnSpc>
                <a:spcPct val="115000"/>
              </a:lnSpc>
            </a:pPr>
            <a:r>
              <a:rPr lang="en-GB" sz="1100">
                <a:solidFill>
                  <a:prstClr val="black"/>
                </a:solidFill>
              </a:rPr>
              <a:t>Use appropriate criteria &amp; terminology  to evaluate performances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100">
                <a:solidFill>
                  <a:prstClr val="black"/>
                </a:solidFill>
              </a:rPr>
              <a:t>Children should be taught to create dances using a range of movement patterns, including those from different times, place and cultures </a:t>
            </a:r>
          </a:p>
          <a:p>
            <a:pPr lvl="0" algn="ctr">
              <a:lnSpc>
                <a:spcPct val="115000"/>
              </a:lnSpc>
            </a:pPr>
            <a:endParaRPr lang="en-GB" sz="1100">
              <a:solidFill>
                <a:prstClr val="black"/>
              </a:solidFill>
            </a:endParaRPr>
          </a:p>
          <a:p>
            <a:pPr lvl="0" algn="ctr">
              <a:lnSpc>
                <a:spcPct val="115000"/>
              </a:lnSpc>
            </a:pPr>
            <a:r>
              <a:rPr lang="en-GB" sz="1100">
                <a:solidFill>
                  <a:prstClr val="black"/>
                </a:solidFill>
              </a:rPr>
              <a:t>Respond to a range of stimuli and accompaniment </a:t>
            </a:r>
          </a:p>
          <a:p>
            <a:pPr lvl="0" algn="ctr">
              <a:lnSpc>
                <a:spcPct val="115000"/>
              </a:lnSpc>
            </a:pPr>
            <a:r>
              <a:rPr lang="en-GB" sz="1100">
                <a:solidFill>
                  <a:prstClr val="black"/>
                </a:solidFill>
              </a:rPr>
              <a:t>Through dance, develop flexibility, strength, technique, control and balance </a:t>
            </a:r>
          </a:p>
          <a:p>
            <a:pPr lvl="0" algn="ctr">
              <a:lnSpc>
                <a:spcPct val="115000"/>
              </a:lnSpc>
            </a:pPr>
            <a:endParaRPr lang="en-GB" sz="1100">
              <a:solidFill>
                <a:prstClr val="black"/>
              </a:solidFill>
            </a:endParaRPr>
          </a:p>
          <a:p>
            <a:pPr lvl="0" algn="ctr">
              <a:lnSpc>
                <a:spcPct val="115000"/>
              </a:lnSpc>
            </a:pPr>
            <a:r>
              <a:rPr lang="en-GB" sz="1100">
                <a:solidFill>
                  <a:prstClr val="black"/>
                </a:solidFill>
              </a:rPr>
              <a:t>Perform dances using a range of movement patterns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8848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Aim &amp; throw object underarm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Catch balloon/bean bag/scarf &amp; sometimes a bouncing ball</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Use hand to strike a bean bag or ball and move towards a scoring area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Begin to use a bat or racket to hit a ball</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Show some different ways of hitting, throwing and striking a ball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Hit a ball or bean bag and move quickly to score a range of points (further distance scores more points)</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Understand a as a fielder how to get the ball back to the designated area </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Begin to follow some simple rules (carrying the bat, not over taking someone)</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Send a ball off a tee using a bat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Play two types of games to score: running around a series of hula hoops or forwards and backwards between hula hoops</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Stop moving when the ‘bowler’ has the ball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Play as a fielder and pass the ball back to the bowler to make the runner stop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Follow rules for a game (carry the bat, don’t overtake, run around the outside of the hula hoops) </a:t>
            </a: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Pupils should be able to strike a ball off a tee</a:t>
            </a:r>
          </a:p>
          <a:p>
            <a:pPr lvl="0">
              <a:lnSpc>
                <a:spcPct val="115000"/>
              </a:lnSpc>
            </a:pP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Throw using underarm or overarm</a:t>
            </a:r>
          </a:p>
          <a:p>
            <a:pPr lvl="0">
              <a:lnSpc>
                <a:spcPct val="115000"/>
              </a:lnSpc>
            </a:pP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Field a ball and return to an area within a skill game</a:t>
            </a:r>
          </a:p>
          <a:p>
            <a:pPr lvl="0">
              <a:lnSpc>
                <a:spcPct val="115000"/>
              </a:lnSpc>
            </a:pP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Follow rules of a game</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STRIKE AND FIELD – KS1</a:t>
            </a:r>
          </a:p>
        </p:txBody>
      </p:sp>
    </p:spTree>
    <p:extLst>
      <p:ext uri="{BB962C8B-B14F-4D97-AF65-F5344CB8AC3E}">
        <p14:creationId xmlns:p14="http://schemas.microsoft.com/office/powerpoint/2010/main" val="54932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6414C18E-ABC7-4B35-8182-162E163B3560}"/>
              </a:ext>
            </a:extLst>
          </p:cNvPr>
          <p:cNvPicPr>
            <a:picLocks noChangeAspect="1"/>
          </p:cNvPicPr>
          <p:nvPr/>
        </p:nvPicPr>
        <p:blipFill>
          <a:blip r:embed="rId2"/>
          <a:stretch>
            <a:fillRect/>
          </a:stretch>
        </p:blipFill>
        <p:spPr>
          <a:xfrm>
            <a:off x="0" y="2135294"/>
            <a:ext cx="2674620" cy="2516254"/>
          </a:xfrm>
          <a:prstGeom prst="rect">
            <a:avLst/>
          </a:prstGeom>
        </p:spPr>
      </p:pic>
      <p:sp>
        <p:nvSpPr>
          <p:cNvPr id="2" name="TextBox 1">
            <a:extLst>
              <a:ext uri="{FF2B5EF4-FFF2-40B4-BE49-F238E27FC236}">
                <a16:creationId xmlns:a16="http://schemas.microsoft.com/office/drawing/2014/main" id="{C7E38D43-FA02-47A4-AA58-BB71C05C4F5A}"/>
              </a:ext>
            </a:extLst>
          </p:cNvPr>
          <p:cNvSpPr txBox="1"/>
          <p:nvPr/>
        </p:nvSpPr>
        <p:spPr>
          <a:xfrm>
            <a:off x="2632836" y="1434021"/>
            <a:ext cx="8861602" cy="3693319"/>
          </a:xfrm>
          <a:prstGeom prst="rect">
            <a:avLst/>
          </a:prstGeom>
          <a:noFill/>
        </p:spPr>
        <p:txBody>
          <a:bodyPr wrap="square" rtlCol="0">
            <a:spAutoFit/>
          </a:bodyPr>
          <a:lstStyle/>
          <a:p>
            <a:endParaRPr lang="en-GB" dirty="0"/>
          </a:p>
          <a:p>
            <a:r>
              <a:rPr lang="en-GB" b="1" dirty="0">
                <a:solidFill>
                  <a:schemeClr val="accent1">
                    <a:lumMod val="75000"/>
                  </a:schemeClr>
                </a:solidFill>
              </a:rPr>
              <a:t>OUR PROGRESSION OF SKILLS DOCUMENT IS ALIGNED TO THE NATIONAL CURRICULUM AIMED AT DEVELOPING THE WHOLE CHILD. OUR CURRICULUM DRIVES TWO KEY AREAS OF A CHILD’S DEVELOPMENT AND LEARNING JOURNEY.</a:t>
            </a:r>
          </a:p>
          <a:p>
            <a:endParaRPr lang="en-GB" b="1" dirty="0">
              <a:solidFill>
                <a:schemeClr val="accent1">
                  <a:lumMod val="75000"/>
                </a:schemeClr>
              </a:solidFill>
            </a:endParaRPr>
          </a:p>
          <a:p>
            <a:r>
              <a:rPr lang="en-GB" dirty="0">
                <a:solidFill>
                  <a:schemeClr val="accent1">
                    <a:lumMod val="75000"/>
                  </a:schemeClr>
                </a:solidFill>
              </a:rPr>
              <a:t>A high-quality physical education curriculum inspires all pupils to succeed and excel in</a:t>
            </a:r>
          </a:p>
          <a:p>
            <a:r>
              <a:rPr lang="en-GB" dirty="0">
                <a:solidFill>
                  <a:schemeClr val="accent1">
                    <a:lumMod val="75000"/>
                  </a:schemeClr>
                </a:solidFill>
              </a:rPr>
              <a:t>competitive sport and other physically-demanding activities. It should provide opportunities</a:t>
            </a:r>
          </a:p>
          <a:p>
            <a:r>
              <a:rPr lang="en-GB" dirty="0">
                <a:solidFill>
                  <a:schemeClr val="accent1">
                    <a:lumMod val="75000"/>
                  </a:schemeClr>
                </a:solidFill>
              </a:rPr>
              <a:t>for pupils to become physically confident in a way which supports their health and fitness.</a:t>
            </a:r>
          </a:p>
          <a:p>
            <a:r>
              <a:rPr lang="en-GB" dirty="0">
                <a:solidFill>
                  <a:schemeClr val="accent1">
                    <a:lumMod val="75000"/>
                  </a:schemeClr>
                </a:solidFill>
              </a:rPr>
              <a:t>Opportunities to compete in sport and other activities build character and help to embed</a:t>
            </a:r>
          </a:p>
          <a:p>
            <a:r>
              <a:rPr lang="en-GB" dirty="0">
                <a:solidFill>
                  <a:schemeClr val="accent1">
                    <a:lumMod val="75000"/>
                  </a:schemeClr>
                </a:solidFill>
              </a:rPr>
              <a:t>values such as fairness and respect</a:t>
            </a:r>
            <a:r>
              <a:rPr lang="en-GB" i="1" dirty="0">
                <a:solidFill>
                  <a:schemeClr val="accent1">
                    <a:lumMod val="75000"/>
                  </a:schemeClr>
                </a:solidFill>
              </a:rPr>
              <a:t>. DfE – National Curriculum Framework, Dec 2014</a:t>
            </a:r>
          </a:p>
          <a:p>
            <a:endParaRPr lang="en-GB" b="1" dirty="0">
              <a:solidFill>
                <a:schemeClr val="accent1">
                  <a:lumMod val="75000"/>
                </a:schemeClr>
              </a:solidFill>
            </a:endParaRPr>
          </a:p>
          <a:p>
            <a:endParaRPr lang="en-GB" dirty="0"/>
          </a:p>
          <a:p>
            <a:endParaRPr lang="en-GB" dirty="0"/>
          </a:p>
        </p:txBody>
      </p:sp>
      <p:pic>
        <p:nvPicPr>
          <p:cNvPr id="4" name="Picture 3">
            <a:extLst>
              <a:ext uri="{FF2B5EF4-FFF2-40B4-BE49-F238E27FC236}">
                <a16:creationId xmlns:a16="http://schemas.microsoft.com/office/drawing/2014/main" id="{9CCE1000-8B28-4911-9603-848BF450E03D}"/>
              </a:ext>
            </a:extLst>
          </p:cNvPr>
          <p:cNvPicPr>
            <a:picLocks noChangeAspect="1"/>
          </p:cNvPicPr>
          <p:nvPr/>
        </p:nvPicPr>
        <p:blipFill>
          <a:blip r:embed="rId3"/>
          <a:stretch>
            <a:fillRect/>
          </a:stretch>
        </p:blipFill>
        <p:spPr>
          <a:xfrm>
            <a:off x="107663" y="5998389"/>
            <a:ext cx="11778493" cy="859611"/>
          </a:xfrm>
          <a:prstGeom prst="rect">
            <a:avLst/>
          </a:prstGeom>
        </p:spPr>
      </p:pic>
      <p:pic>
        <p:nvPicPr>
          <p:cNvPr id="11" name="Picture 10">
            <a:extLst>
              <a:ext uri="{FF2B5EF4-FFF2-40B4-BE49-F238E27FC236}">
                <a16:creationId xmlns:a16="http://schemas.microsoft.com/office/drawing/2014/main" id="{AE3463E4-A364-42FA-AEAE-194C01009888}"/>
              </a:ext>
            </a:extLst>
          </p:cNvPr>
          <p:cNvPicPr>
            <a:picLocks noChangeAspect="1"/>
          </p:cNvPicPr>
          <p:nvPr/>
        </p:nvPicPr>
        <p:blipFill>
          <a:blip r:embed="rId4"/>
          <a:stretch>
            <a:fillRect/>
          </a:stretch>
        </p:blipFill>
        <p:spPr>
          <a:xfrm>
            <a:off x="7795739" y="516145"/>
            <a:ext cx="3709300" cy="533505"/>
          </a:xfrm>
          <a:prstGeom prst="rect">
            <a:avLst/>
          </a:prstGeom>
        </p:spPr>
      </p:pic>
      <p:sp>
        <p:nvSpPr>
          <p:cNvPr id="7" name="Rectangle: Rounded Corners 6">
            <a:extLst>
              <a:ext uri="{FF2B5EF4-FFF2-40B4-BE49-F238E27FC236}">
                <a16:creationId xmlns:a16="http://schemas.microsoft.com/office/drawing/2014/main" id="{D69B74CB-5EF5-476E-B106-B5F964A0E770}"/>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PROGRESSION OF SKILLS DOCUMENT</a:t>
            </a:r>
          </a:p>
        </p:txBody>
      </p:sp>
    </p:spTree>
    <p:extLst>
      <p:ext uri="{BB962C8B-B14F-4D97-AF65-F5344CB8AC3E}">
        <p14:creationId xmlns:p14="http://schemas.microsoft.com/office/powerpoint/2010/main" val="1916412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dirty="0">
                <a:solidFill>
                  <a:prstClr val="black"/>
                </a:solidFill>
              </a:rPr>
              <a:t> </a:t>
            </a:r>
          </a:p>
          <a:p>
            <a:pPr lvl="0" algn="ctr">
              <a:lnSpc>
                <a:spcPct val="115000"/>
              </a:lnSpc>
            </a:pPr>
            <a:r>
              <a:rPr lang="en-GB" sz="1200" dirty="0">
                <a:solidFill>
                  <a:prstClr val="black"/>
                </a:solidFill>
              </a:rPr>
              <a:t>Use fielding skills to stop the ball effectively</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 Throw with some control and accuracy within a small skill or small sided activity</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Bat with some control, strike a moving ball</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Work in a team when fielding and applying tactics </a:t>
            </a: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STRIKE AND FIELD – KS2</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Throw and catch under pressure</a:t>
            </a:r>
          </a:p>
          <a:p>
            <a:pPr lvl="0" algn="ctr" fontAlgn="base">
              <a:lnSpc>
                <a:spcPct val="115000"/>
              </a:lnSpc>
              <a:spcBef>
                <a:spcPts val="900"/>
              </a:spcBef>
              <a:spcAft>
                <a:spcPts val="900"/>
              </a:spcAft>
            </a:pPr>
            <a:r>
              <a:rPr lang="en-GB" sz="1200" dirty="0">
                <a:solidFill>
                  <a:prstClr val="black"/>
                </a:solidFill>
              </a:rPr>
              <a:t>To develop the range of Cricket skills they can apply in a competitive context</a:t>
            </a:r>
          </a:p>
          <a:p>
            <a:pPr lvl="0" algn="ctr" fontAlgn="base">
              <a:lnSpc>
                <a:spcPct val="115000"/>
              </a:lnSpc>
              <a:spcBef>
                <a:spcPts val="900"/>
              </a:spcBef>
              <a:spcAft>
                <a:spcPts val="900"/>
              </a:spcAft>
            </a:pPr>
            <a:r>
              <a:rPr lang="en-GB" sz="1200" dirty="0">
                <a:solidFill>
                  <a:prstClr val="black"/>
                </a:solidFill>
              </a:rPr>
              <a:t>To consolidate existing skills and apply with consistency</a:t>
            </a:r>
          </a:p>
          <a:p>
            <a:pPr lvl="0" algn="ctr" fontAlgn="base">
              <a:lnSpc>
                <a:spcPct val="115000"/>
              </a:lnSpc>
              <a:spcBef>
                <a:spcPts val="900"/>
              </a:spcBef>
              <a:spcAft>
                <a:spcPts val="900"/>
              </a:spcAft>
            </a:pPr>
            <a:r>
              <a:rPr lang="en-GB" sz="1200" dirty="0">
                <a:solidFill>
                  <a:prstClr val="black"/>
                </a:solidFill>
              </a:rPr>
              <a:t>To choose and use a range of simple tactics in independently and in a game context</a:t>
            </a: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lnSpc>
                <a:spcPct val="115000"/>
              </a:lnSpc>
              <a:spcBef>
                <a:spcPts val="900"/>
              </a:spcBef>
              <a:spcAft>
                <a:spcPts val="900"/>
              </a:spcAft>
            </a:pPr>
            <a:r>
              <a:rPr lang="en-GB" sz="1200" dirty="0">
                <a:solidFill>
                  <a:prstClr val="black"/>
                </a:solidFill>
              </a:rPr>
              <a:t>To link together a range of skills and use in combination when fielding and bowling</a:t>
            </a:r>
          </a:p>
          <a:p>
            <a:pPr lvl="0" algn="ctr" fontAlgn="base">
              <a:lnSpc>
                <a:spcPct val="115000"/>
              </a:lnSpc>
              <a:spcBef>
                <a:spcPts val="900"/>
              </a:spcBef>
              <a:spcAft>
                <a:spcPts val="900"/>
              </a:spcAft>
            </a:pPr>
            <a:endParaRPr lang="en-GB" sz="1200" dirty="0">
              <a:solidFill>
                <a:prstClr val="black"/>
              </a:solidFill>
            </a:endParaRPr>
          </a:p>
          <a:p>
            <a:pPr lvl="0" algn="ctr" fontAlgn="base">
              <a:lnSpc>
                <a:spcPct val="115000"/>
              </a:lnSpc>
              <a:spcBef>
                <a:spcPts val="900"/>
              </a:spcBef>
              <a:spcAft>
                <a:spcPts val="900"/>
              </a:spcAft>
            </a:pPr>
            <a:r>
              <a:rPr lang="en-GB" sz="1200" dirty="0">
                <a:solidFill>
                  <a:prstClr val="black"/>
                </a:solidFill>
              </a:rPr>
              <a:t>To bat with control and accuracy within small games</a:t>
            </a:r>
          </a:p>
          <a:p>
            <a:pPr lvl="0" algn="ctr" fontAlgn="base">
              <a:lnSpc>
                <a:spcPct val="115000"/>
              </a:lnSpc>
              <a:spcBef>
                <a:spcPts val="900"/>
              </a:spcBef>
              <a:spcAft>
                <a:spcPts val="900"/>
              </a:spcAft>
            </a:pPr>
            <a:r>
              <a:rPr lang="en-GB" sz="1200" dirty="0">
                <a:solidFill>
                  <a:prstClr val="black"/>
                </a:solidFill>
              </a:rPr>
              <a:t>To collaborate as a team to choose, use and adapt rules in games</a:t>
            </a:r>
          </a:p>
          <a:p>
            <a:pPr lvl="0" algn="ctr" fontAlgn="base">
              <a:lnSpc>
                <a:spcPct val="115000"/>
              </a:lnSpc>
              <a:spcBef>
                <a:spcPts val="900"/>
              </a:spcBef>
              <a:spcAft>
                <a:spcPts val="900"/>
              </a:spcAft>
            </a:pPr>
            <a:endParaRPr lang="en-GB" sz="1200" dirty="0">
              <a:solidFill>
                <a:prstClr val="black"/>
              </a:solidFill>
            </a:endParaRPr>
          </a:p>
          <a:p>
            <a:pPr lvl="0" algn="ctr" fontAlgn="base">
              <a:lnSpc>
                <a:spcPct val="115000"/>
              </a:lnSpc>
              <a:spcBef>
                <a:spcPts val="900"/>
              </a:spcBef>
              <a:spcAft>
                <a:spcPts val="900"/>
              </a:spcAft>
            </a:pPr>
            <a:endParaRPr lang="en-GB" sz="1200" dirty="0">
              <a:solidFill>
                <a:prstClr val="black"/>
              </a:solidFill>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lnSpc>
                <a:spcPct val="115000"/>
              </a:lnSpc>
              <a:spcBef>
                <a:spcPts val="900"/>
              </a:spcBef>
              <a:spcAft>
                <a:spcPts val="900"/>
              </a:spcAft>
            </a:pPr>
            <a:r>
              <a:rPr lang="en-GB" sz="1200" dirty="0">
                <a:solidFill>
                  <a:prstClr val="black"/>
                </a:solidFill>
              </a:rPr>
              <a:t>To apply with consistency standard cricket rules in a variety of different styles of games</a:t>
            </a:r>
          </a:p>
          <a:p>
            <a:pPr lvl="0" algn="ctr" fontAlgn="base">
              <a:lnSpc>
                <a:spcPct val="115000"/>
              </a:lnSpc>
              <a:spcBef>
                <a:spcPts val="900"/>
              </a:spcBef>
              <a:spcAft>
                <a:spcPts val="900"/>
              </a:spcAft>
            </a:pPr>
            <a:r>
              <a:rPr lang="en-GB" sz="1200" dirty="0">
                <a:solidFill>
                  <a:prstClr val="black"/>
                </a:solidFill>
              </a:rPr>
              <a:t>To attempt a small range of recognised shots in within a skill related activity and in competitive </a:t>
            </a:r>
          </a:p>
          <a:p>
            <a:pPr lvl="0" algn="ctr" fontAlgn="base">
              <a:lnSpc>
                <a:spcPct val="115000"/>
              </a:lnSpc>
              <a:spcBef>
                <a:spcPts val="900"/>
              </a:spcBef>
              <a:spcAft>
                <a:spcPts val="900"/>
              </a:spcAft>
            </a:pPr>
            <a:r>
              <a:rPr lang="en-GB" sz="1200" dirty="0">
                <a:solidFill>
                  <a:prstClr val="black"/>
                </a:solidFill>
              </a:rPr>
              <a:t>To use a range of tactics for attacking and defending in role of bowler, batter and fielder</a:t>
            </a: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Pupils should be able to bat, bowl and field with confidence both in skill related activities and small games</a:t>
            </a:r>
          </a:p>
        </p:txBody>
      </p:sp>
    </p:spTree>
    <p:extLst>
      <p:ext uri="{BB962C8B-B14F-4D97-AF65-F5344CB8AC3E}">
        <p14:creationId xmlns:p14="http://schemas.microsoft.com/office/powerpoint/2010/main" val="31369772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To use hands and rackets to manipulate the ball with some control and experiment how a ball moves</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Catch balloon and different types of balls independently and with a  partner</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Use hand to strike a ball, progressing to a racket</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Begin to use a racket  and ball with some control, balancing, self rally and dribbling</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Show  different ways of manipulating the ball with hands and a racket</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To use a variety of different sized balls to play some rally based games</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Begin to follow some simple rules to rally using a variety of equipment such as cones, rackets, and balls</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Manipulate a racket and ball with some control developing an understanding of hitting the ball off the racket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Play a variety of  games to score</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  Start to apply basic tactics </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To begin to understand the principle of playing an attacking stroke/shot within games such as dodgeball and big ball tennis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Follow rules for a game</a:t>
            </a: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Pupils should participate in individual based skills, working in pairs whilst rallying</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Developing simple tactics for rallying against a partner</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NET AND WALL – KS1</a:t>
            </a:r>
          </a:p>
        </p:txBody>
      </p:sp>
    </p:spTree>
    <p:extLst>
      <p:ext uri="{BB962C8B-B14F-4D97-AF65-F5344CB8AC3E}">
        <p14:creationId xmlns:p14="http://schemas.microsoft.com/office/powerpoint/2010/main" val="3471885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Apply rallying independently, using a variety of techniques and challenges </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Rally with a partner using throwing or tapping the ball with a racket</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Stand in a ready position holding  racket correctly</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Change from a ready position before playing a shot and returning the ball to a partner</a:t>
            </a: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NET AND WALL – KS2</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Tap/send the ball back and forth to a partner over a small space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Begin to tap a ball over a net allowing it to bounce, before returning</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Move from a ready position into a forehand position</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Play a forehand shot by bringing racket from allow to high position to meet the ball for a forehand shot</a:t>
            </a:r>
          </a:p>
          <a:p>
            <a:pPr lvl="0" algn="ctr">
              <a:lnSpc>
                <a:spcPct val="115000"/>
              </a:lnSpc>
            </a:pPr>
            <a:endParaRPr lang="en-GB" sz="1200" dirty="0">
              <a:solidFill>
                <a:prstClr val="black"/>
              </a:solidFill>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Begin to apply a backhand stroke to return a ball</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Move towards the ball from ‘ready’ position choosing either forehand</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Set racket back in its ready position after each shot</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Begin to develop the correct swing technique when hitting the ball over a net</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Underarm serve the ball correctly beginning to purposely aim for space to score </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Turn and run to the ball getting into a forehand or backhand position</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Use the correct swing technique and control with smooth swings keeping the path of the racket the same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Underarm serve the ball accurately making opposition have to move to send it back </a:t>
            </a: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rPr>
              <a:t>Pupils should be taught to play competitive games, modified where appropriate, such as tennis and dodgeball, applying basic principles suitable for match play within rallies or purposely aiming for areas or a court</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63300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rPr>
              <a:t>To begin to develop an understanding of Fundamental Movement Skills FMS </a:t>
            </a:r>
          </a:p>
          <a:p>
            <a:pPr lvl="0" algn="ctr">
              <a:lnSpc>
                <a:spcPct val="115000"/>
              </a:lnSpc>
            </a:pPr>
            <a:endParaRPr lang="en-GB" sz="1200">
              <a:solidFill>
                <a:prstClr val="black"/>
              </a:solidFill>
            </a:endParaRPr>
          </a:p>
          <a:p>
            <a:pPr lvl="0" algn="ctr">
              <a:lnSpc>
                <a:spcPct val="115000"/>
              </a:lnSpc>
            </a:pPr>
            <a:r>
              <a:rPr lang="en-GB" sz="1200">
                <a:solidFill>
                  <a:prstClr val="black"/>
                </a:solidFill>
              </a:rPr>
              <a:t>To Develop running, jumping and throwing related to athletics </a:t>
            </a:r>
          </a:p>
          <a:p>
            <a:pPr lvl="0" algn="ctr">
              <a:lnSpc>
                <a:spcPct val="115000"/>
              </a:lnSpc>
            </a:pPr>
            <a:endParaRPr lang="en-GB" sz="1200">
              <a:solidFill>
                <a:prstClr val="black"/>
              </a:solidFill>
            </a:endParaRPr>
          </a:p>
          <a:p>
            <a:pPr lvl="0" algn="ctr">
              <a:lnSpc>
                <a:spcPct val="115000"/>
              </a:lnSpc>
            </a:pPr>
            <a:r>
              <a:rPr lang="en-GB" sz="1200">
                <a:solidFill>
                  <a:prstClr val="black"/>
                </a:solidFill>
              </a:rPr>
              <a:t>Begin to understand how to change speed, jump for distance and throw for distance</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Use varying speeds when running</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Understand the importance of a controlled landing when developing skipping, hopping and two footed landings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To begin to link overarm throwing action with athletics based throwing events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Begin to travel at speed through obstacles (high and low)</a:t>
            </a:r>
          </a:p>
          <a:p>
            <a:pPr lvl="0" algn="ctr">
              <a:lnSpc>
                <a:spcPct val="115000"/>
              </a:lnSpc>
            </a:pPr>
            <a:endParaRPr lang="en-GB" sz="1200" dirty="0">
              <a:solidFill>
                <a:prstClr val="black"/>
              </a:solidFill>
            </a:endParaRPr>
          </a:p>
          <a:p>
            <a:pPr lvl="0" algn="ctr">
              <a:lnSpc>
                <a:spcPct val="115000"/>
              </a:lnSpc>
            </a:pP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Apply different types of movements linked to running to ensure it is embedded</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Jump with control both 1 footed and two footed</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Throw different objects in a variety of ways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Complete an obstacle course with control and agility</a:t>
            </a: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To demonstrate running, jumping, throwing and catching in isolation and in combination</a:t>
            </a:r>
          </a:p>
          <a:p>
            <a:pPr lvl="0" algn="ctr">
              <a:lnSpc>
                <a:spcPct val="115000"/>
              </a:lnSpc>
            </a:pP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rPr>
              <a:t>To move with control, agility and confidence</a:t>
            </a: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ATHLETICS – KS1</a:t>
            </a:r>
          </a:p>
        </p:txBody>
      </p:sp>
    </p:spTree>
    <p:extLst>
      <p:ext uri="{BB962C8B-B14F-4D97-AF65-F5344CB8AC3E}">
        <p14:creationId xmlns:p14="http://schemas.microsoft.com/office/powerpoint/2010/main" val="2669012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334553" y="2218400"/>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Run in different directions and at different speeds, using a good technique</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Begin to improve throwing technique and distance of throws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Consolidate jumping </a:t>
            </a:r>
          </a:p>
          <a:p>
            <a:pPr lvl="0" algn="ctr">
              <a:lnSpc>
                <a:spcPct val="115000"/>
              </a:lnSpc>
            </a:pPr>
            <a:r>
              <a:rPr lang="en-GB" sz="1200" dirty="0">
                <a:solidFill>
                  <a:prstClr val="black"/>
                </a:solidFill>
              </a:rPr>
              <a:t>Techniques, using multiple footwork patterns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Compete in a mini</a:t>
            </a:r>
          </a:p>
          <a:p>
            <a:pPr lvl="0" algn="ctr">
              <a:lnSpc>
                <a:spcPct val="115000"/>
              </a:lnSpc>
            </a:pPr>
            <a:r>
              <a:rPr lang="en-GB" sz="1200" dirty="0">
                <a:solidFill>
                  <a:prstClr val="black"/>
                </a:solidFill>
              </a:rPr>
              <a:t>competition, recording </a:t>
            </a:r>
          </a:p>
          <a:p>
            <a:pPr lvl="0" algn="ctr">
              <a:lnSpc>
                <a:spcPct val="115000"/>
              </a:lnSpc>
            </a:pPr>
            <a:r>
              <a:rPr lang="en-GB" sz="1200" dirty="0">
                <a:solidFill>
                  <a:prstClr val="black"/>
                </a:solidFill>
              </a:rPr>
              <a:t>scores</a:t>
            </a: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ATHLETICS – KS2</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Maintain a running pace for over longer distances</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Apply throwing with power and accuracy</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Demonstrate good running </a:t>
            </a:r>
          </a:p>
          <a:p>
            <a:pPr lvl="0" algn="ctr">
              <a:lnSpc>
                <a:spcPct val="115000"/>
              </a:lnSpc>
            </a:pPr>
            <a:r>
              <a:rPr lang="en-GB" sz="1200" dirty="0">
                <a:solidFill>
                  <a:prstClr val="black"/>
                </a:solidFill>
              </a:rPr>
              <a:t>technique in a competitive </a:t>
            </a:r>
          </a:p>
          <a:p>
            <a:pPr lvl="0" algn="ctr">
              <a:lnSpc>
                <a:spcPct val="115000"/>
              </a:lnSpc>
            </a:pPr>
            <a:r>
              <a:rPr lang="en-GB" sz="1200" dirty="0">
                <a:solidFill>
                  <a:prstClr val="black"/>
                </a:solidFill>
              </a:rPr>
              <a:t>Situation</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Apply the correct technique when jumping for distance</a:t>
            </a:r>
          </a:p>
          <a:p>
            <a:pPr lvl="0" algn="ctr">
              <a:lnSpc>
                <a:spcPct val="115000"/>
              </a:lnSpc>
            </a:pPr>
            <a:endParaRPr lang="en-GB" sz="1200" dirty="0">
              <a:solidFill>
                <a:prstClr val="black"/>
              </a:solidFill>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Develop an understanding of how to run for distance</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Throw with accuracy and power</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Understand baton transition in relay based events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Explore different footwork </a:t>
            </a:r>
          </a:p>
          <a:p>
            <a:pPr lvl="0" algn="ctr">
              <a:lnSpc>
                <a:spcPct val="115000"/>
              </a:lnSpc>
            </a:pPr>
            <a:r>
              <a:rPr lang="en-GB" sz="1200" dirty="0">
                <a:solidFill>
                  <a:prstClr val="black"/>
                </a:solidFill>
              </a:rPr>
              <a:t>Patterns to develop technique</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Understand which technique is most effective when jumping for distance</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Demonstrate good techniques in a competitive situation</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Apply throwing with power and accuracy within a competitive environment</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Demonstrate good running </a:t>
            </a:r>
          </a:p>
          <a:p>
            <a:pPr lvl="0" algn="ctr">
              <a:lnSpc>
                <a:spcPct val="115000"/>
              </a:lnSpc>
            </a:pPr>
            <a:r>
              <a:rPr lang="en-GB" sz="1200" dirty="0">
                <a:solidFill>
                  <a:prstClr val="black"/>
                </a:solidFill>
              </a:rPr>
              <a:t>technique in a competitive </a:t>
            </a:r>
          </a:p>
          <a:p>
            <a:pPr lvl="0" algn="ctr">
              <a:lnSpc>
                <a:spcPct val="115000"/>
              </a:lnSpc>
            </a:pPr>
            <a:r>
              <a:rPr lang="en-GB" sz="1200" dirty="0">
                <a:solidFill>
                  <a:prstClr val="black"/>
                </a:solidFill>
              </a:rPr>
              <a:t>Situation</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Understand which technique is most effective when jumping for </a:t>
            </a:r>
          </a:p>
          <a:p>
            <a:pPr lvl="0" algn="ctr">
              <a:lnSpc>
                <a:spcPct val="115000"/>
              </a:lnSpc>
            </a:pPr>
            <a:r>
              <a:rPr lang="en-GB" sz="1200" dirty="0">
                <a:solidFill>
                  <a:prstClr val="black"/>
                </a:solidFill>
              </a:rPr>
              <a:t>Distance</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Apply skills embedded in sprinting, throwing, running, jumping and relay to a competitive environment</a:t>
            </a: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Pupils should continue to apply and develop a broader range of skills, learning how to use them in different ways and to link them to competition</a:t>
            </a:r>
          </a:p>
          <a:p>
            <a:pPr lvl="0" algn="ctr">
              <a:lnSpc>
                <a:spcPct val="115000"/>
              </a:lnSpc>
            </a:pPr>
            <a:r>
              <a:rPr lang="en-GB" sz="1200" dirty="0">
                <a:solidFill>
                  <a:prstClr val="black"/>
                </a:solidFill>
              </a:rPr>
              <a:t>  </a:t>
            </a:r>
          </a:p>
          <a:p>
            <a:pPr lvl="0" algn="ctr">
              <a:lnSpc>
                <a:spcPct val="115000"/>
              </a:lnSpc>
            </a:pPr>
            <a:r>
              <a:rPr lang="en-GB" sz="1200" dirty="0">
                <a:solidFill>
                  <a:prstClr val="black"/>
                </a:solidFill>
              </a:rPr>
              <a:t>Embed running, jumping, throwing and catching in isolation and in combination</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43469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Describe different types of movement to travel (Walking, jogging, sprinting)</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Apply basic movements in a range of outdoor activities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Developing improved physical capacity</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Apply fundamental movement skills in a range of activities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Develop simple tactics</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Describe with some detail the best techniques to use in running, jumping and throwing</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Make and apply decisions in a range of contexts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Participate in competitive and cooperative physical activities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Develop and master fundamental movement skills </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Explain how they can make informed choices about healthy, active lifestyles both in school and beyond</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Participate in competitive and cooperative physical activities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Apply tactics and creative ideas to tasks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Continue to apply and develop a broader range of skills. Enjoy communicating, collaborating and competing with each other and how to improve</a:t>
            </a:r>
            <a:endParaRPr lang="en-GB" sz="1200" dirty="0">
              <a:solidFill>
                <a:prstClr val="black"/>
              </a:solidFill>
            </a:endParaRP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Work collaboratively with others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To warm up and prepare appropriately for different OAA activities </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Develop some Orienteering techniques</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OAA AND TEAM BUILDING – KS1</a:t>
            </a:r>
          </a:p>
        </p:txBody>
      </p:sp>
    </p:spTree>
    <p:extLst>
      <p:ext uri="{BB962C8B-B14F-4D97-AF65-F5344CB8AC3E}">
        <p14:creationId xmlns:p14="http://schemas.microsoft.com/office/powerpoint/2010/main" val="1647251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334553" y="2218400"/>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Describe how to use simple maps within a lesson</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Developing map work and orientation of the school site</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Work in collaboration to solve tasks and problems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To warm up and prepare appropriately for different OAA activities </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411723"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3</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7638709" y="1589645"/>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6</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5227781" y="1589648"/>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5</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2819752" y="158964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4</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800" dirty="0">
                <a:solidFill>
                  <a:prstClr val="white"/>
                </a:solidFill>
              </a:rPr>
              <a:t>ATHLETICS – KS2</a:t>
            </a:r>
          </a:p>
        </p:txBody>
      </p:sp>
      <p:sp>
        <p:nvSpPr>
          <p:cNvPr id="13" name="Rectangle: Rounded Corners 12">
            <a:extLst>
              <a:ext uri="{FF2B5EF4-FFF2-40B4-BE49-F238E27FC236}">
                <a16:creationId xmlns:a16="http://schemas.microsoft.com/office/drawing/2014/main" id="{CC246FC1-AC22-4568-957A-F7E34AD01933}"/>
              </a:ext>
            </a:extLst>
          </p:cNvPr>
          <p:cNvSpPr/>
          <p:nvPr/>
        </p:nvSpPr>
        <p:spPr>
          <a:xfrm>
            <a:off x="10043839" y="1589645"/>
            <a:ext cx="173643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EXPECATIONS</a:t>
            </a:r>
          </a:p>
        </p:txBody>
      </p:sp>
      <p:sp>
        <p:nvSpPr>
          <p:cNvPr id="18" name="Rectangle: Rounded Corners 17">
            <a:extLst>
              <a:ext uri="{FF2B5EF4-FFF2-40B4-BE49-F238E27FC236}">
                <a16:creationId xmlns:a16="http://schemas.microsoft.com/office/drawing/2014/main" id="{5E2158B6-0D49-4452-B645-2FB395AB2E0D}"/>
              </a:ext>
            </a:extLst>
          </p:cNvPr>
          <p:cNvSpPr/>
          <p:nvPr/>
        </p:nvSpPr>
        <p:spPr>
          <a:xfrm>
            <a:off x="2696903" y="2218401"/>
            <a:ext cx="2257377" cy="4505953"/>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Describe how we can work in small groups to support plans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Embed map work and orientation of the school site </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Use and create routes for each other using simple plans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Support and assist in group problem solving tasks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Consolidation of map work and orientation</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DA3650D0-EE87-4767-AFC2-9453CFA07935}"/>
              </a:ext>
            </a:extLst>
          </p:cNvPr>
          <p:cNvSpPr/>
          <p:nvPr/>
        </p:nvSpPr>
        <p:spPr>
          <a:xfrm>
            <a:off x="5101453" y="2218401"/>
            <a:ext cx="2257377" cy="4505956"/>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Describe how collaboration is required during OAA</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Consolidate map work and orientation</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Setting up courses for others to navigate</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To work in small groups with minimal support from teacher</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C130E579-A68C-42A5-AE6E-E3F3F8249500}"/>
              </a:ext>
            </a:extLst>
          </p:cNvPr>
          <p:cNvSpPr/>
          <p:nvPr/>
        </p:nvSpPr>
        <p:spPr>
          <a:xfrm>
            <a:off x="7551682" y="2218402"/>
            <a:ext cx="2257377" cy="4505952"/>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Describe how to create a course/map</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Set up courses for others </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To warm up and prepare appropriately for different OAA activities </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Can recognise hazards</a:t>
            </a:r>
          </a:p>
          <a:p>
            <a:pPr lvl="0" algn="ctr">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Develop more advanced Orienteering techniques</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5B4D04AA-94CE-4D12-AA58-59460DC58914}"/>
              </a:ext>
            </a:extLst>
          </p:cNvPr>
          <p:cNvSpPr/>
          <p:nvPr/>
        </p:nvSpPr>
        <p:spPr>
          <a:xfrm>
            <a:off x="9914032" y="2234417"/>
            <a:ext cx="2011680" cy="4489937"/>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defRPr/>
            </a:pPr>
            <a:r>
              <a:rPr lang="en-GB" sz="1200">
                <a:solidFill>
                  <a:prstClr val="black"/>
                </a:solidFill>
              </a:rPr>
              <a:t>Pupils should continue to apply and develop a broader range of skills, learning how to use them in different situations, working collaboratively and in teams is key within an OAA environment.</a:t>
            </a:r>
          </a:p>
          <a:p>
            <a:pPr lvl="0" algn="ctr">
              <a:lnSpc>
                <a:spcPct val="115000"/>
              </a:lnSpc>
              <a:defRPr/>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defRPr/>
            </a:pPr>
            <a:r>
              <a:rPr lang="en-GB" sz="1200">
                <a:solidFill>
                  <a:prstClr val="black"/>
                </a:solidFill>
              </a:rPr>
              <a:t>They should enjoy communicating, collaborating and competing with each other and evaluate their own success</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0211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6414C18E-ABC7-4B35-8182-162E163B3560}"/>
              </a:ext>
            </a:extLst>
          </p:cNvPr>
          <p:cNvPicPr>
            <a:picLocks noChangeAspect="1"/>
          </p:cNvPicPr>
          <p:nvPr/>
        </p:nvPicPr>
        <p:blipFill>
          <a:blip r:embed="rId2"/>
          <a:stretch>
            <a:fillRect/>
          </a:stretch>
        </p:blipFill>
        <p:spPr>
          <a:xfrm>
            <a:off x="4948705" y="3359152"/>
            <a:ext cx="2096407" cy="1972277"/>
          </a:xfrm>
          <a:prstGeom prst="rect">
            <a:avLst/>
          </a:prstGeom>
        </p:spPr>
      </p:pic>
      <p:graphicFrame>
        <p:nvGraphicFramePr>
          <p:cNvPr id="20" name="Diagram 19">
            <a:extLst>
              <a:ext uri="{FF2B5EF4-FFF2-40B4-BE49-F238E27FC236}">
                <a16:creationId xmlns:a16="http://schemas.microsoft.com/office/drawing/2014/main" id="{A1D65FC4-F31D-43C1-AD4B-E39D62E4861F}"/>
              </a:ext>
            </a:extLst>
          </p:cNvPr>
          <p:cNvGraphicFramePr/>
          <p:nvPr>
            <p:extLst>
              <p:ext uri="{D42A27DB-BD31-4B8C-83A1-F6EECF244321}">
                <p14:modId xmlns:p14="http://schemas.microsoft.com/office/powerpoint/2010/main" val="3536740159"/>
              </p:ext>
            </p:extLst>
          </p:nvPr>
        </p:nvGraphicFramePr>
        <p:xfrm>
          <a:off x="6806143" y="1841704"/>
          <a:ext cx="5254185" cy="3514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Diagram 21">
            <a:extLst>
              <a:ext uri="{FF2B5EF4-FFF2-40B4-BE49-F238E27FC236}">
                <a16:creationId xmlns:a16="http://schemas.microsoft.com/office/drawing/2014/main" id="{59F2DCAC-A0E8-4270-B973-B1B851815282}"/>
              </a:ext>
            </a:extLst>
          </p:cNvPr>
          <p:cNvGraphicFramePr/>
          <p:nvPr>
            <p:extLst>
              <p:ext uri="{D42A27DB-BD31-4B8C-83A1-F6EECF244321}">
                <p14:modId xmlns:p14="http://schemas.microsoft.com/office/powerpoint/2010/main" val="2415602617"/>
              </p:ext>
            </p:extLst>
          </p:nvPr>
        </p:nvGraphicFramePr>
        <p:xfrm>
          <a:off x="-763651" y="2022503"/>
          <a:ext cx="5254185" cy="315358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3" name="TextBox 22">
            <a:extLst>
              <a:ext uri="{FF2B5EF4-FFF2-40B4-BE49-F238E27FC236}">
                <a16:creationId xmlns:a16="http://schemas.microsoft.com/office/drawing/2014/main" id="{4DFE01AC-8F65-4232-B8DB-DE276C451F7C}"/>
              </a:ext>
            </a:extLst>
          </p:cNvPr>
          <p:cNvSpPr txBox="1"/>
          <p:nvPr/>
        </p:nvSpPr>
        <p:spPr>
          <a:xfrm>
            <a:off x="746465" y="1526571"/>
            <a:ext cx="5044735" cy="461665"/>
          </a:xfrm>
          <a:prstGeom prst="rect">
            <a:avLst/>
          </a:prstGeom>
          <a:noFill/>
        </p:spPr>
        <p:txBody>
          <a:bodyPr wrap="square" rtlCol="0">
            <a:spAutoFit/>
          </a:bodyPr>
          <a:lstStyle/>
          <a:p>
            <a:r>
              <a:rPr lang="en-GB" sz="2400" b="1" dirty="0">
                <a:solidFill>
                  <a:schemeClr val="accent1">
                    <a:lumMod val="75000"/>
                  </a:schemeClr>
                </a:solidFill>
                <a:cs typeface="AngsanaUPC" panose="020B0502040204020203" pitchFamily="18" charset="-34"/>
              </a:rPr>
              <a:t>Specific to PE, PA &amp; School Sport</a:t>
            </a:r>
          </a:p>
        </p:txBody>
      </p:sp>
      <p:sp>
        <p:nvSpPr>
          <p:cNvPr id="24" name="TextBox 23">
            <a:extLst>
              <a:ext uri="{FF2B5EF4-FFF2-40B4-BE49-F238E27FC236}">
                <a16:creationId xmlns:a16="http://schemas.microsoft.com/office/drawing/2014/main" id="{B7DC116C-6B21-4637-AE4C-FFDA3AE0F419}"/>
              </a:ext>
            </a:extLst>
          </p:cNvPr>
          <p:cNvSpPr txBox="1"/>
          <p:nvPr/>
        </p:nvSpPr>
        <p:spPr>
          <a:xfrm>
            <a:off x="7465089" y="1500694"/>
            <a:ext cx="5044735" cy="461665"/>
          </a:xfrm>
          <a:prstGeom prst="rect">
            <a:avLst/>
          </a:prstGeom>
          <a:noFill/>
        </p:spPr>
        <p:txBody>
          <a:bodyPr wrap="square" rtlCol="0">
            <a:spAutoFit/>
          </a:bodyPr>
          <a:lstStyle/>
          <a:p>
            <a:r>
              <a:rPr lang="en-GB" sz="2400" b="1" dirty="0">
                <a:solidFill>
                  <a:schemeClr val="accent1">
                    <a:lumMod val="75000"/>
                  </a:schemeClr>
                </a:solidFill>
                <a:cs typeface="AngsanaUPC" panose="020B0502040204020203" pitchFamily="18" charset="-34"/>
              </a:rPr>
              <a:t>Traditional SMSC based approach </a:t>
            </a:r>
          </a:p>
        </p:txBody>
      </p:sp>
      <p:pic>
        <p:nvPicPr>
          <p:cNvPr id="13" name="Picture 12">
            <a:extLst>
              <a:ext uri="{FF2B5EF4-FFF2-40B4-BE49-F238E27FC236}">
                <a16:creationId xmlns:a16="http://schemas.microsoft.com/office/drawing/2014/main" id="{1EECE293-4580-4D9A-845B-FCF5D8972357}"/>
              </a:ext>
            </a:extLst>
          </p:cNvPr>
          <p:cNvPicPr>
            <a:picLocks noChangeAspect="1"/>
          </p:cNvPicPr>
          <p:nvPr/>
        </p:nvPicPr>
        <p:blipFill>
          <a:blip r:embed="rId13"/>
          <a:stretch>
            <a:fillRect/>
          </a:stretch>
        </p:blipFill>
        <p:spPr>
          <a:xfrm>
            <a:off x="7795739" y="516145"/>
            <a:ext cx="3709300" cy="533505"/>
          </a:xfrm>
          <a:prstGeom prst="rect">
            <a:avLst/>
          </a:prstGeom>
        </p:spPr>
      </p:pic>
      <p:pic>
        <p:nvPicPr>
          <p:cNvPr id="14" name="Picture 13">
            <a:extLst>
              <a:ext uri="{FF2B5EF4-FFF2-40B4-BE49-F238E27FC236}">
                <a16:creationId xmlns:a16="http://schemas.microsoft.com/office/drawing/2014/main" id="{22ED477D-2EE5-48B7-BFD0-9A0D5A944A0A}"/>
              </a:ext>
            </a:extLst>
          </p:cNvPr>
          <p:cNvPicPr>
            <a:picLocks noChangeAspect="1"/>
          </p:cNvPicPr>
          <p:nvPr/>
        </p:nvPicPr>
        <p:blipFill>
          <a:blip r:embed="rId14"/>
          <a:stretch>
            <a:fillRect/>
          </a:stretch>
        </p:blipFill>
        <p:spPr>
          <a:xfrm>
            <a:off x="107663" y="5998389"/>
            <a:ext cx="11778493" cy="859611"/>
          </a:xfrm>
          <a:prstGeom prst="rect">
            <a:avLst/>
          </a:prstGeom>
        </p:spPr>
      </p:pic>
      <p:sp>
        <p:nvSpPr>
          <p:cNvPr id="11" name="Rectangle: Rounded Corners 10">
            <a:extLst>
              <a:ext uri="{FF2B5EF4-FFF2-40B4-BE49-F238E27FC236}">
                <a16:creationId xmlns:a16="http://schemas.microsoft.com/office/drawing/2014/main" id="{244D7C1D-A2C3-4E00-9828-AF4B1F4EC2C1}"/>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PROGRESSION OF SKILLS DOCUMENT</a:t>
            </a:r>
          </a:p>
        </p:txBody>
      </p:sp>
    </p:spTree>
    <p:extLst>
      <p:ext uri="{BB962C8B-B14F-4D97-AF65-F5344CB8AC3E}">
        <p14:creationId xmlns:p14="http://schemas.microsoft.com/office/powerpoint/2010/main" val="2045888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E38D43-FA02-47A4-AA58-BB71C05C4F5A}"/>
              </a:ext>
            </a:extLst>
          </p:cNvPr>
          <p:cNvSpPr txBox="1"/>
          <p:nvPr/>
        </p:nvSpPr>
        <p:spPr>
          <a:xfrm>
            <a:off x="6387775" y="2283294"/>
            <a:ext cx="4430801" cy="3477875"/>
          </a:xfrm>
          <a:prstGeom prst="rect">
            <a:avLst/>
          </a:prstGeom>
          <a:noFill/>
        </p:spPr>
        <p:txBody>
          <a:bodyPr wrap="square" rtlCol="0">
            <a:spAutoFit/>
          </a:bodyPr>
          <a:lstStyle/>
          <a:p>
            <a:r>
              <a:rPr lang="en-GB" sz="1400" dirty="0">
                <a:solidFill>
                  <a:schemeClr val="accent1">
                    <a:lumMod val="75000"/>
                  </a:schemeClr>
                </a:solidFill>
              </a:rPr>
              <a:t>The national curriculum for physical education aims to ensure that all pupils:</a:t>
            </a:r>
          </a:p>
          <a:p>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develop competence to excel in a broad range of physical activities</a:t>
            </a:r>
          </a:p>
          <a:p>
            <a:pPr marL="742950" lvl="1" indent="-285750">
              <a:buFont typeface="Arial" panose="020B0604020202020204" pitchFamily="34" charset="0"/>
              <a:buChar char="•"/>
            </a:pPr>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are physically active for sustained periods of time</a:t>
            </a:r>
          </a:p>
          <a:p>
            <a:pPr marL="742950" lvl="1" indent="-285750">
              <a:buFont typeface="Arial" panose="020B0604020202020204" pitchFamily="34" charset="0"/>
              <a:buChar char="•"/>
            </a:pPr>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engage in competitive sports and activities</a:t>
            </a:r>
          </a:p>
          <a:p>
            <a:pPr marL="742950" lvl="1" indent="-285750">
              <a:buFont typeface="Arial" panose="020B0604020202020204" pitchFamily="34" charset="0"/>
              <a:buChar char="•"/>
            </a:pPr>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lead healthy, active lives.</a:t>
            </a:r>
          </a:p>
          <a:p>
            <a:pPr marL="742950" lvl="1" indent="-285750">
              <a:buFont typeface="Arial" panose="020B0604020202020204" pitchFamily="34" charset="0"/>
              <a:buChar char="•"/>
            </a:pPr>
            <a:endParaRPr lang="en-GB" sz="1400" dirty="0">
              <a:solidFill>
                <a:schemeClr val="accent1">
                  <a:lumMod val="75000"/>
                </a:schemeClr>
              </a:solidFill>
            </a:endParaRPr>
          </a:p>
          <a:p>
            <a:pPr lvl="1"/>
            <a:r>
              <a:rPr lang="en-GB" sz="1400" i="1" dirty="0">
                <a:solidFill>
                  <a:schemeClr val="accent1">
                    <a:lumMod val="75000"/>
                  </a:schemeClr>
                </a:solidFill>
              </a:rPr>
              <a:t>DfE – National Curriculum Framework, Dec 2014</a:t>
            </a:r>
          </a:p>
          <a:p>
            <a:endParaRPr lang="en-GB" sz="1200" dirty="0">
              <a:solidFill>
                <a:schemeClr val="accent1">
                  <a:lumMod val="75000"/>
                </a:schemeClr>
              </a:solidFill>
            </a:endParaRPr>
          </a:p>
          <a:p>
            <a:endParaRPr lang="en-GB" sz="1200" dirty="0">
              <a:solidFill>
                <a:schemeClr val="accent1">
                  <a:lumMod val="75000"/>
                </a:schemeClr>
              </a:solidFill>
            </a:endParaRPr>
          </a:p>
        </p:txBody>
      </p:sp>
      <p:pic>
        <p:nvPicPr>
          <p:cNvPr id="10" name="Picture 9">
            <a:extLst>
              <a:ext uri="{FF2B5EF4-FFF2-40B4-BE49-F238E27FC236}">
                <a16:creationId xmlns:a16="http://schemas.microsoft.com/office/drawing/2014/main" id="{EABA700B-41B5-4DF5-AF86-B427419F8F90}"/>
              </a:ext>
            </a:extLst>
          </p:cNvPr>
          <p:cNvPicPr>
            <a:picLocks noChangeAspect="1"/>
          </p:cNvPicPr>
          <p:nvPr/>
        </p:nvPicPr>
        <p:blipFill>
          <a:blip r:embed="rId2"/>
          <a:stretch>
            <a:fillRect/>
          </a:stretch>
        </p:blipFill>
        <p:spPr>
          <a:xfrm>
            <a:off x="7795739" y="516145"/>
            <a:ext cx="3709300" cy="533505"/>
          </a:xfrm>
          <a:prstGeom prst="rect">
            <a:avLst/>
          </a:prstGeom>
        </p:spPr>
      </p:pic>
      <p:pic>
        <p:nvPicPr>
          <p:cNvPr id="20" name="Picture 19">
            <a:extLst>
              <a:ext uri="{FF2B5EF4-FFF2-40B4-BE49-F238E27FC236}">
                <a16:creationId xmlns:a16="http://schemas.microsoft.com/office/drawing/2014/main" id="{0083620D-1A44-48B8-A3A7-783A0375BA19}"/>
              </a:ext>
            </a:extLst>
          </p:cNvPr>
          <p:cNvPicPr>
            <a:picLocks noChangeAspect="1"/>
          </p:cNvPicPr>
          <p:nvPr/>
        </p:nvPicPr>
        <p:blipFill>
          <a:blip r:embed="rId3"/>
          <a:stretch>
            <a:fillRect/>
          </a:stretch>
        </p:blipFill>
        <p:spPr>
          <a:xfrm>
            <a:off x="107663" y="5998389"/>
            <a:ext cx="11778493" cy="859611"/>
          </a:xfrm>
          <a:prstGeom prst="rect">
            <a:avLst/>
          </a:prstGeom>
        </p:spPr>
      </p:pic>
      <p:pic>
        <p:nvPicPr>
          <p:cNvPr id="3" name="Picture 2">
            <a:extLst>
              <a:ext uri="{FF2B5EF4-FFF2-40B4-BE49-F238E27FC236}">
                <a16:creationId xmlns:a16="http://schemas.microsoft.com/office/drawing/2014/main" id="{A8A38BD8-8583-49D3-A419-2E19B62C023C}"/>
              </a:ext>
            </a:extLst>
          </p:cNvPr>
          <p:cNvPicPr>
            <a:picLocks noChangeAspect="1"/>
          </p:cNvPicPr>
          <p:nvPr/>
        </p:nvPicPr>
        <p:blipFill>
          <a:blip r:embed="rId4"/>
          <a:stretch>
            <a:fillRect/>
          </a:stretch>
        </p:blipFill>
        <p:spPr>
          <a:xfrm>
            <a:off x="107663" y="516145"/>
            <a:ext cx="6290967" cy="6290967"/>
          </a:xfrm>
          <a:prstGeom prst="rect">
            <a:avLst/>
          </a:prstGeom>
        </p:spPr>
      </p:pic>
      <p:sp>
        <p:nvSpPr>
          <p:cNvPr id="7" name="Rectangle: Rounded Corners 6">
            <a:extLst>
              <a:ext uri="{FF2B5EF4-FFF2-40B4-BE49-F238E27FC236}">
                <a16:creationId xmlns:a16="http://schemas.microsoft.com/office/drawing/2014/main" id="{7C2DB300-EBA1-4D5F-858C-8F583488E028}"/>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PROGRESSION OF SKILLS DOCUMENT</a:t>
            </a:r>
          </a:p>
        </p:txBody>
      </p:sp>
    </p:spTree>
    <p:extLst>
      <p:ext uri="{BB962C8B-B14F-4D97-AF65-F5344CB8AC3E}">
        <p14:creationId xmlns:p14="http://schemas.microsoft.com/office/powerpoint/2010/main" val="335337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E38D43-FA02-47A4-AA58-BB71C05C4F5A}"/>
              </a:ext>
            </a:extLst>
          </p:cNvPr>
          <p:cNvSpPr txBox="1"/>
          <p:nvPr/>
        </p:nvSpPr>
        <p:spPr>
          <a:xfrm>
            <a:off x="6096260" y="2090172"/>
            <a:ext cx="4430801" cy="2492990"/>
          </a:xfrm>
          <a:prstGeom prst="rect">
            <a:avLst/>
          </a:prstGeom>
          <a:noFill/>
        </p:spPr>
        <p:txBody>
          <a:bodyPr wrap="square" rtlCol="0">
            <a:spAutoFit/>
          </a:bodyPr>
          <a:lstStyle/>
          <a:p>
            <a:endParaRPr lang="en-GB" sz="1200" dirty="0">
              <a:solidFill>
                <a:schemeClr val="accent1">
                  <a:lumMod val="75000"/>
                </a:schemeClr>
              </a:solidFill>
            </a:endParaRPr>
          </a:p>
          <a:p>
            <a:r>
              <a:rPr lang="en-GB" sz="1200" dirty="0">
                <a:solidFill>
                  <a:schemeClr val="accent1">
                    <a:lumMod val="75000"/>
                  </a:schemeClr>
                </a:solidFill>
              </a:rPr>
              <a:t>Pupils should be taught to:</a:t>
            </a:r>
          </a:p>
          <a:p>
            <a:endParaRPr lang="en-GB" sz="1200" dirty="0">
              <a:solidFill>
                <a:schemeClr val="accent1">
                  <a:lumMod val="75000"/>
                </a:schemeClr>
              </a:solidFill>
            </a:endParaRPr>
          </a:p>
          <a:p>
            <a:pPr marL="742950" lvl="1" indent="-285750">
              <a:buFont typeface="Arial" panose="020B0604020202020204" pitchFamily="34" charset="0"/>
              <a:buChar char="•"/>
            </a:pPr>
            <a:r>
              <a:rPr lang="en-GB" sz="1200" dirty="0">
                <a:solidFill>
                  <a:schemeClr val="accent1">
                    <a:lumMod val="75000"/>
                  </a:schemeClr>
                </a:solidFill>
              </a:rPr>
              <a:t>master basic movements including running, jumping, throwing and catching, as well as;</a:t>
            </a:r>
          </a:p>
          <a:p>
            <a:pPr marL="742950" lvl="1" indent="-285750">
              <a:buFont typeface="Arial" panose="020B0604020202020204" pitchFamily="34" charset="0"/>
              <a:buChar char="•"/>
            </a:pPr>
            <a:endParaRPr lang="en-GB" sz="1200" dirty="0">
              <a:solidFill>
                <a:schemeClr val="accent1">
                  <a:lumMod val="75000"/>
                </a:schemeClr>
              </a:solidFill>
            </a:endParaRPr>
          </a:p>
          <a:p>
            <a:pPr marL="742950" lvl="1" indent="-285750">
              <a:buFont typeface="Arial" panose="020B0604020202020204" pitchFamily="34" charset="0"/>
              <a:buChar char="•"/>
            </a:pPr>
            <a:r>
              <a:rPr lang="en-GB" sz="1200" dirty="0">
                <a:solidFill>
                  <a:schemeClr val="accent1">
                    <a:lumMod val="75000"/>
                  </a:schemeClr>
                </a:solidFill>
              </a:rPr>
              <a:t>developing balance, agility and co-ordination, and begin to apply these in a range of activities</a:t>
            </a:r>
          </a:p>
          <a:p>
            <a:pPr marL="742950" lvl="1" indent="-285750">
              <a:buFont typeface="Arial" panose="020B0604020202020204" pitchFamily="34" charset="0"/>
              <a:buChar char="•"/>
            </a:pPr>
            <a:endParaRPr lang="en-GB" sz="1200" dirty="0">
              <a:solidFill>
                <a:schemeClr val="accent1">
                  <a:lumMod val="75000"/>
                </a:schemeClr>
              </a:solidFill>
            </a:endParaRPr>
          </a:p>
          <a:p>
            <a:pPr marL="742950" lvl="1" indent="-285750">
              <a:buFont typeface="Arial" panose="020B0604020202020204" pitchFamily="34" charset="0"/>
              <a:buChar char="•"/>
            </a:pPr>
            <a:r>
              <a:rPr lang="en-GB" sz="1200" dirty="0">
                <a:solidFill>
                  <a:schemeClr val="accent1">
                    <a:lumMod val="75000"/>
                  </a:schemeClr>
                </a:solidFill>
              </a:rPr>
              <a:t>participate in team games, developing simple tactics for attacking and defending</a:t>
            </a:r>
          </a:p>
          <a:p>
            <a:pPr marL="742950" lvl="1" indent="-285750">
              <a:buFont typeface="Arial" panose="020B0604020202020204" pitchFamily="34" charset="0"/>
              <a:buChar char="•"/>
            </a:pPr>
            <a:endParaRPr lang="en-GB" sz="1200" dirty="0">
              <a:solidFill>
                <a:schemeClr val="accent1">
                  <a:lumMod val="75000"/>
                </a:schemeClr>
              </a:solidFill>
            </a:endParaRPr>
          </a:p>
          <a:p>
            <a:pPr marL="742950" lvl="1" indent="-285750">
              <a:buFont typeface="Arial" panose="020B0604020202020204" pitchFamily="34" charset="0"/>
              <a:buChar char="•"/>
            </a:pPr>
            <a:r>
              <a:rPr lang="en-GB" sz="1200" dirty="0">
                <a:solidFill>
                  <a:schemeClr val="accent1">
                    <a:lumMod val="75000"/>
                  </a:schemeClr>
                </a:solidFill>
              </a:rPr>
              <a:t>perform dances using simple movement patterns.</a:t>
            </a:r>
          </a:p>
        </p:txBody>
      </p:sp>
      <p:pic>
        <p:nvPicPr>
          <p:cNvPr id="10" name="Picture 9">
            <a:extLst>
              <a:ext uri="{FF2B5EF4-FFF2-40B4-BE49-F238E27FC236}">
                <a16:creationId xmlns:a16="http://schemas.microsoft.com/office/drawing/2014/main" id="{EABA700B-41B5-4DF5-AF86-B427419F8F90}"/>
              </a:ext>
            </a:extLst>
          </p:cNvPr>
          <p:cNvPicPr>
            <a:picLocks noChangeAspect="1"/>
          </p:cNvPicPr>
          <p:nvPr/>
        </p:nvPicPr>
        <p:blipFill>
          <a:blip r:embed="rId2"/>
          <a:stretch>
            <a:fillRect/>
          </a:stretch>
        </p:blipFill>
        <p:spPr>
          <a:xfrm>
            <a:off x="7795739" y="516145"/>
            <a:ext cx="3709300" cy="533505"/>
          </a:xfrm>
          <a:prstGeom prst="rect">
            <a:avLst/>
          </a:prstGeom>
        </p:spPr>
      </p:pic>
      <p:pic>
        <p:nvPicPr>
          <p:cNvPr id="9" name="Graphic 8" descr="Tablet">
            <a:extLst>
              <a:ext uri="{FF2B5EF4-FFF2-40B4-BE49-F238E27FC236}">
                <a16:creationId xmlns:a16="http://schemas.microsoft.com/office/drawing/2014/main" id="{EDB8369E-ACEB-4121-97E2-F978EFE5A2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4479" y="460911"/>
            <a:ext cx="6096000" cy="6096000"/>
          </a:xfrm>
          <a:prstGeom prst="rect">
            <a:avLst/>
          </a:prstGeom>
        </p:spPr>
      </p:pic>
      <p:sp>
        <p:nvSpPr>
          <p:cNvPr id="11" name="Rectangle 10">
            <a:extLst>
              <a:ext uri="{FF2B5EF4-FFF2-40B4-BE49-F238E27FC236}">
                <a16:creationId xmlns:a16="http://schemas.microsoft.com/office/drawing/2014/main" id="{1BAEAAB4-41DE-4315-BD2F-2824550E822C}"/>
              </a:ext>
            </a:extLst>
          </p:cNvPr>
          <p:cNvSpPr/>
          <p:nvPr/>
        </p:nvSpPr>
        <p:spPr>
          <a:xfrm>
            <a:off x="1230829" y="2274838"/>
            <a:ext cx="4028049" cy="2308324"/>
          </a:xfrm>
          <a:prstGeom prst="rect">
            <a:avLst/>
          </a:prstGeom>
        </p:spPr>
        <p:txBody>
          <a:bodyPr wrap="square">
            <a:spAutoFit/>
          </a:bodyPr>
          <a:lstStyle/>
          <a:p>
            <a:r>
              <a:rPr lang="en-GB" sz="1200" b="1" dirty="0">
                <a:solidFill>
                  <a:schemeClr val="accent1">
                    <a:lumMod val="75000"/>
                  </a:schemeClr>
                </a:solidFill>
              </a:rPr>
              <a:t>Key stage 1 - </a:t>
            </a:r>
            <a:r>
              <a:rPr lang="en-GB" sz="1200" i="1" dirty="0">
                <a:solidFill>
                  <a:schemeClr val="accent1">
                    <a:lumMod val="75000"/>
                  </a:schemeClr>
                </a:solidFill>
              </a:rPr>
              <a:t>DfE – National Curriculum Framework, Dec 2014</a:t>
            </a:r>
          </a:p>
          <a:p>
            <a:endParaRPr lang="en-GB" sz="1200" dirty="0">
              <a:solidFill>
                <a:schemeClr val="accent1">
                  <a:lumMod val="75000"/>
                </a:schemeClr>
              </a:solidFill>
            </a:endParaRPr>
          </a:p>
          <a:p>
            <a:endParaRPr lang="en-GB" sz="1200" dirty="0">
              <a:solidFill>
                <a:schemeClr val="accent1">
                  <a:lumMod val="75000"/>
                </a:schemeClr>
              </a:solidFill>
            </a:endParaRPr>
          </a:p>
          <a:p>
            <a:r>
              <a:rPr lang="en-GB" sz="1200" dirty="0">
                <a:solidFill>
                  <a:schemeClr val="accent1">
                    <a:lumMod val="75000"/>
                  </a:schemeClr>
                </a:solidFill>
              </a:rPr>
              <a:t>Pupils should develop fundamental movement skills, become increasingly competent and</a:t>
            </a:r>
          </a:p>
          <a:p>
            <a:r>
              <a:rPr lang="en-GB" sz="1200" dirty="0">
                <a:solidFill>
                  <a:schemeClr val="accent1">
                    <a:lumMod val="75000"/>
                  </a:schemeClr>
                </a:solidFill>
              </a:rPr>
              <a:t>confident and access a broad range of opportunities to extend </a:t>
            </a:r>
          </a:p>
          <a:p>
            <a:r>
              <a:rPr lang="en-GB" sz="1200" dirty="0">
                <a:solidFill>
                  <a:schemeClr val="accent1">
                    <a:lumMod val="75000"/>
                  </a:schemeClr>
                </a:solidFill>
              </a:rPr>
              <a:t>their agility, balance and</a:t>
            </a:r>
          </a:p>
          <a:p>
            <a:r>
              <a:rPr lang="en-GB" sz="1200" dirty="0">
                <a:solidFill>
                  <a:schemeClr val="accent1">
                    <a:lumMod val="75000"/>
                  </a:schemeClr>
                </a:solidFill>
              </a:rPr>
              <a:t>coordination, individually and with others. They should be able to engage in competitive</a:t>
            </a:r>
          </a:p>
          <a:p>
            <a:r>
              <a:rPr lang="en-GB" sz="1200" dirty="0">
                <a:solidFill>
                  <a:schemeClr val="accent1">
                    <a:lumMod val="75000"/>
                  </a:schemeClr>
                </a:solidFill>
              </a:rPr>
              <a:t>(both against self and against others) and co-operative physical activities, in a range of</a:t>
            </a:r>
          </a:p>
          <a:p>
            <a:r>
              <a:rPr lang="en-GB" sz="1200" dirty="0">
                <a:solidFill>
                  <a:schemeClr val="accent1">
                    <a:lumMod val="75000"/>
                  </a:schemeClr>
                </a:solidFill>
              </a:rPr>
              <a:t>increasingly challenging situations.</a:t>
            </a:r>
          </a:p>
        </p:txBody>
      </p:sp>
      <p:pic>
        <p:nvPicPr>
          <p:cNvPr id="20" name="Picture 19">
            <a:extLst>
              <a:ext uri="{FF2B5EF4-FFF2-40B4-BE49-F238E27FC236}">
                <a16:creationId xmlns:a16="http://schemas.microsoft.com/office/drawing/2014/main" id="{0083620D-1A44-48B8-A3A7-783A0375BA19}"/>
              </a:ext>
            </a:extLst>
          </p:cNvPr>
          <p:cNvPicPr>
            <a:picLocks noChangeAspect="1"/>
          </p:cNvPicPr>
          <p:nvPr/>
        </p:nvPicPr>
        <p:blipFill>
          <a:blip r:embed="rId5"/>
          <a:stretch>
            <a:fillRect/>
          </a:stretch>
        </p:blipFill>
        <p:spPr>
          <a:xfrm>
            <a:off x="107663" y="5998389"/>
            <a:ext cx="11778493" cy="859611"/>
          </a:xfrm>
          <a:prstGeom prst="rect">
            <a:avLst/>
          </a:prstGeom>
        </p:spPr>
      </p:pic>
      <p:pic>
        <p:nvPicPr>
          <p:cNvPr id="4" name="Graphic 3" descr="Children">
            <a:extLst>
              <a:ext uri="{FF2B5EF4-FFF2-40B4-BE49-F238E27FC236}">
                <a16:creationId xmlns:a16="http://schemas.microsoft.com/office/drawing/2014/main" id="{10626DB2-10B9-4418-97AD-BB2DC67E504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2675063" y="3842931"/>
            <a:ext cx="1329425" cy="1329425"/>
          </a:xfrm>
          <a:prstGeom prst="rect">
            <a:avLst/>
          </a:prstGeom>
        </p:spPr>
      </p:pic>
      <p:sp>
        <p:nvSpPr>
          <p:cNvPr id="12" name="Rectangle: Rounded Corners 11">
            <a:extLst>
              <a:ext uri="{FF2B5EF4-FFF2-40B4-BE49-F238E27FC236}">
                <a16:creationId xmlns:a16="http://schemas.microsoft.com/office/drawing/2014/main" id="{7A262D3F-DF1B-47A3-BAAD-EF34FE159F64}"/>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PROGRESSION OF SKILLS DOCUMENT</a:t>
            </a:r>
          </a:p>
        </p:txBody>
      </p:sp>
    </p:spTree>
    <p:extLst>
      <p:ext uri="{BB962C8B-B14F-4D97-AF65-F5344CB8AC3E}">
        <p14:creationId xmlns:p14="http://schemas.microsoft.com/office/powerpoint/2010/main" val="1372120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E38D43-FA02-47A4-AA58-BB71C05C4F5A}"/>
              </a:ext>
            </a:extLst>
          </p:cNvPr>
          <p:cNvSpPr txBox="1"/>
          <p:nvPr/>
        </p:nvSpPr>
        <p:spPr>
          <a:xfrm>
            <a:off x="5747657" y="1532762"/>
            <a:ext cx="6243114" cy="4893647"/>
          </a:xfrm>
          <a:prstGeom prst="rect">
            <a:avLst/>
          </a:prstGeom>
          <a:noFill/>
        </p:spPr>
        <p:txBody>
          <a:bodyPr wrap="square" rtlCol="0">
            <a:spAutoFit/>
          </a:bodyPr>
          <a:lstStyle/>
          <a:p>
            <a:endParaRPr lang="en-GB" sz="1200" dirty="0">
              <a:solidFill>
                <a:schemeClr val="accent1">
                  <a:lumMod val="75000"/>
                </a:schemeClr>
              </a:solidFill>
            </a:endParaRPr>
          </a:p>
          <a:p>
            <a:r>
              <a:rPr lang="en-GB" sz="1400" dirty="0">
                <a:solidFill>
                  <a:schemeClr val="accent1">
                    <a:lumMod val="75000"/>
                  </a:schemeClr>
                </a:solidFill>
              </a:rPr>
              <a:t>Pupils should be taught to:</a:t>
            </a:r>
          </a:p>
          <a:p>
            <a:endParaRPr lang="en-GB" sz="1200" dirty="0">
              <a:solidFill>
                <a:schemeClr val="accent1">
                  <a:lumMod val="75000"/>
                </a:schemeClr>
              </a:solidFill>
            </a:endParaRPr>
          </a:p>
          <a:p>
            <a:pPr marL="628650" lvl="1" indent="-171450">
              <a:buFont typeface="Arial" panose="020B0604020202020204" pitchFamily="34" charset="0"/>
              <a:buChar char="•"/>
            </a:pPr>
            <a:r>
              <a:rPr lang="en-GB" sz="1400" dirty="0">
                <a:solidFill>
                  <a:schemeClr val="accent1">
                    <a:lumMod val="75000"/>
                  </a:schemeClr>
                </a:solidFill>
              </a:rPr>
              <a:t>use running, jumping, throwing and catching in isolation and in combination</a:t>
            </a:r>
          </a:p>
          <a:p>
            <a:pPr marL="628650" lvl="1" indent="-171450">
              <a:buFont typeface="Arial" panose="020B0604020202020204" pitchFamily="34" charset="0"/>
              <a:buChar char="•"/>
            </a:pPr>
            <a:endParaRPr lang="en-GB" sz="1400" dirty="0">
              <a:solidFill>
                <a:schemeClr val="accent1">
                  <a:lumMod val="75000"/>
                </a:schemeClr>
              </a:solidFill>
            </a:endParaRPr>
          </a:p>
          <a:p>
            <a:pPr marL="628650" lvl="1" indent="-171450">
              <a:buFont typeface="Arial" panose="020B0604020202020204" pitchFamily="34" charset="0"/>
              <a:buChar char="•"/>
            </a:pPr>
            <a:r>
              <a:rPr lang="en-GB" sz="1400" dirty="0">
                <a:solidFill>
                  <a:schemeClr val="accent1">
                    <a:lumMod val="75000"/>
                  </a:schemeClr>
                </a:solidFill>
              </a:rPr>
              <a:t>play competitive games, modified where appropriate </a:t>
            </a:r>
          </a:p>
          <a:p>
            <a:r>
              <a:rPr lang="en-GB" sz="1400" dirty="0">
                <a:solidFill>
                  <a:schemeClr val="accent1">
                    <a:lumMod val="75000"/>
                  </a:schemeClr>
                </a:solidFill>
              </a:rPr>
              <a:t>                [for example, badminton, basketball, cricket, football, hockey, </a:t>
            </a:r>
          </a:p>
          <a:p>
            <a:r>
              <a:rPr lang="en-GB" sz="1400" dirty="0">
                <a:solidFill>
                  <a:schemeClr val="accent1">
                    <a:lumMod val="75000"/>
                  </a:schemeClr>
                </a:solidFill>
              </a:rPr>
              <a:t>                netball, rounders and tennis], and apply basic principles suitable </a:t>
            </a:r>
          </a:p>
          <a:p>
            <a:r>
              <a:rPr lang="en-GB" sz="1400" dirty="0">
                <a:solidFill>
                  <a:schemeClr val="accent1">
                    <a:lumMod val="75000"/>
                  </a:schemeClr>
                </a:solidFill>
              </a:rPr>
              <a:t>                for attacking and defending</a:t>
            </a:r>
          </a:p>
          <a:p>
            <a:endParaRPr lang="en-GB" sz="1400" dirty="0">
              <a:solidFill>
                <a:schemeClr val="accent1">
                  <a:lumMod val="75000"/>
                </a:schemeClr>
              </a:solidFill>
            </a:endParaRPr>
          </a:p>
          <a:p>
            <a:pPr marL="628650" lvl="1" indent="-171450">
              <a:buFont typeface="Arial" panose="020B0604020202020204" pitchFamily="34" charset="0"/>
              <a:buChar char="•"/>
            </a:pPr>
            <a:r>
              <a:rPr lang="en-GB" sz="1400" dirty="0">
                <a:solidFill>
                  <a:schemeClr val="accent1">
                    <a:lumMod val="75000"/>
                  </a:schemeClr>
                </a:solidFill>
              </a:rPr>
              <a:t>develop flexibility, strength, technique, control and balance [for example, through athletics and gymnastics]</a:t>
            </a:r>
          </a:p>
          <a:p>
            <a:pPr marL="628650" lvl="1" indent="-171450">
              <a:buFont typeface="Arial" panose="020B0604020202020204" pitchFamily="34" charset="0"/>
              <a:buChar char="•"/>
            </a:pPr>
            <a:endParaRPr lang="en-GB" sz="1400" dirty="0">
              <a:solidFill>
                <a:schemeClr val="accent1">
                  <a:lumMod val="75000"/>
                </a:schemeClr>
              </a:solidFill>
            </a:endParaRPr>
          </a:p>
          <a:p>
            <a:pPr marL="628650" lvl="1" indent="-171450">
              <a:buFont typeface="Arial" panose="020B0604020202020204" pitchFamily="34" charset="0"/>
              <a:buChar char="•"/>
            </a:pPr>
            <a:r>
              <a:rPr lang="en-GB" sz="1400" dirty="0">
                <a:solidFill>
                  <a:schemeClr val="accent1">
                    <a:lumMod val="75000"/>
                  </a:schemeClr>
                </a:solidFill>
              </a:rPr>
              <a:t>perform dances using a range of movement patterns</a:t>
            </a:r>
          </a:p>
          <a:p>
            <a:pPr marL="628650" lvl="1" indent="-171450">
              <a:buFont typeface="Arial" panose="020B0604020202020204" pitchFamily="34" charset="0"/>
              <a:buChar char="•"/>
            </a:pPr>
            <a:endParaRPr lang="en-GB" sz="1400" dirty="0">
              <a:solidFill>
                <a:schemeClr val="accent1">
                  <a:lumMod val="75000"/>
                </a:schemeClr>
              </a:solidFill>
            </a:endParaRPr>
          </a:p>
          <a:p>
            <a:pPr marL="628650" lvl="1" indent="-171450">
              <a:buFont typeface="Arial" panose="020B0604020202020204" pitchFamily="34" charset="0"/>
              <a:buChar char="•"/>
            </a:pPr>
            <a:r>
              <a:rPr lang="en-GB" sz="1400" dirty="0">
                <a:solidFill>
                  <a:schemeClr val="accent1">
                    <a:lumMod val="75000"/>
                  </a:schemeClr>
                </a:solidFill>
              </a:rPr>
              <a:t>take part in outdoor and adventurous activity challenges both individually and within a team</a:t>
            </a:r>
          </a:p>
          <a:p>
            <a:pPr marL="628650" lvl="1" indent="-171450">
              <a:buFont typeface="Arial" panose="020B0604020202020204" pitchFamily="34" charset="0"/>
              <a:buChar char="•"/>
            </a:pPr>
            <a:endParaRPr lang="en-GB" sz="1400" dirty="0">
              <a:solidFill>
                <a:schemeClr val="accent1">
                  <a:lumMod val="75000"/>
                </a:schemeClr>
              </a:solidFill>
            </a:endParaRPr>
          </a:p>
          <a:p>
            <a:pPr marL="628650" lvl="1" indent="-171450">
              <a:buFont typeface="Arial" panose="020B0604020202020204" pitchFamily="34" charset="0"/>
              <a:buChar char="•"/>
            </a:pPr>
            <a:r>
              <a:rPr lang="en-GB" sz="1400" dirty="0">
                <a:solidFill>
                  <a:schemeClr val="accent1">
                    <a:lumMod val="75000"/>
                  </a:schemeClr>
                </a:solidFill>
              </a:rPr>
              <a:t>compare their performances with previous ones and demonstrate improvement to achieve </a:t>
            </a:r>
            <a:r>
              <a:rPr lang="en-GB" sz="1400" b="1" dirty="0">
                <a:solidFill>
                  <a:schemeClr val="accent1">
                    <a:lumMod val="75000"/>
                  </a:schemeClr>
                </a:solidFill>
              </a:rPr>
              <a:t>their personal best</a:t>
            </a:r>
          </a:p>
          <a:p>
            <a:endParaRPr lang="en-GB" sz="1200" dirty="0">
              <a:solidFill>
                <a:schemeClr val="accent1">
                  <a:lumMod val="75000"/>
                </a:schemeClr>
              </a:solidFill>
            </a:endParaRPr>
          </a:p>
          <a:p>
            <a:endParaRPr lang="en-GB" sz="1200" dirty="0">
              <a:solidFill>
                <a:schemeClr val="accent1">
                  <a:lumMod val="75000"/>
                </a:schemeClr>
              </a:solidFill>
            </a:endParaRPr>
          </a:p>
        </p:txBody>
      </p:sp>
      <p:pic>
        <p:nvPicPr>
          <p:cNvPr id="10" name="Picture 9">
            <a:extLst>
              <a:ext uri="{FF2B5EF4-FFF2-40B4-BE49-F238E27FC236}">
                <a16:creationId xmlns:a16="http://schemas.microsoft.com/office/drawing/2014/main" id="{EABA700B-41B5-4DF5-AF86-B427419F8F90}"/>
              </a:ext>
            </a:extLst>
          </p:cNvPr>
          <p:cNvPicPr>
            <a:picLocks noChangeAspect="1"/>
          </p:cNvPicPr>
          <p:nvPr/>
        </p:nvPicPr>
        <p:blipFill>
          <a:blip r:embed="rId2"/>
          <a:stretch>
            <a:fillRect/>
          </a:stretch>
        </p:blipFill>
        <p:spPr>
          <a:xfrm>
            <a:off x="7795739" y="516145"/>
            <a:ext cx="3709300" cy="533505"/>
          </a:xfrm>
          <a:prstGeom prst="rect">
            <a:avLst/>
          </a:prstGeom>
        </p:spPr>
      </p:pic>
      <p:pic>
        <p:nvPicPr>
          <p:cNvPr id="9" name="Graphic 8" descr="Tablet">
            <a:extLst>
              <a:ext uri="{FF2B5EF4-FFF2-40B4-BE49-F238E27FC236}">
                <a16:creationId xmlns:a16="http://schemas.microsoft.com/office/drawing/2014/main" id="{EDB8369E-ACEB-4121-97E2-F978EFE5A2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121730" y="964627"/>
            <a:ext cx="6096000" cy="6096000"/>
          </a:xfrm>
          <a:prstGeom prst="rect">
            <a:avLst/>
          </a:prstGeom>
        </p:spPr>
      </p:pic>
      <p:sp>
        <p:nvSpPr>
          <p:cNvPr id="11" name="Rectangle 10">
            <a:extLst>
              <a:ext uri="{FF2B5EF4-FFF2-40B4-BE49-F238E27FC236}">
                <a16:creationId xmlns:a16="http://schemas.microsoft.com/office/drawing/2014/main" id="{1BAEAAB4-41DE-4315-BD2F-2824550E822C}"/>
              </a:ext>
            </a:extLst>
          </p:cNvPr>
          <p:cNvSpPr/>
          <p:nvPr/>
        </p:nvSpPr>
        <p:spPr>
          <a:xfrm>
            <a:off x="1155705" y="2950798"/>
            <a:ext cx="4028049" cy="2123658"/>
          </a:xfrm>
          <a:prstGeom prst="rect">
            <a:avLst/>
          </a:prstGeom>
        </p:spPr>
        <p:txBody>
          <a:bodyPr wrap="square">
            <a:spAutoFit/>
          </a:bodyPr>
          <a:lstStyle/>
          <a:p>
            <a:r>
              <a:rPr lang="en-GB" sz="1200" b="1" dirty="0">
                <a:solidFill>
                  <a:schemeClr val="accent1">
                    <a:lumMod val="75000"/>
                  </a:schemeClr>
                </a:solidFill>
              </a:rPr>
              <a:t>Key stage 2 - </a:t>
            </a:r>
            <a:r>
              <a:rPr lang="en-GB" sz="1200" i="1" dirty="0">
                <a:solidFill>
                  <a:schemeClr val="accent1">
                    <a:lumMod val="75000"/>
                  </a:schemeClr>
                </a:solidFill>
              </a:rPr>
              <a:t>DfE – National Curriculum Framework, Dec 2014</a:t>
            </a:r>
          </a:p>
          <a:p>
            <a:endParaRPr lang="en-GB" sz="1200" b="1" dirty="0">
              <a:solidFill>
                <a:schemeClr val="accent1">
                  <a:lumMod val="75000"/>
                </a:schemeClr>
              </a:solidFill>
            </a:endParaRPr>
          </a:p>
          <a:p>
            <a:r>
              <a:rPr lang="en-GB" sz="1200" dirty="0">
                <a:solidFill>
                  <a:schemeClr val="accent1">
                    <a:lumMod val="75000"/>
                  </a:schemeClr>
                </a:solidFill>
              </a:rPr>
              <a:t>Pupils should continue to apply and develop a broader range of skills, learning how to use them in different ways and to link them to make actions and sequences of movement.</a:t>
            </a:r>
          </a:p>
          <a:p>
            <a:r>
              <a:rPr lang="en-GB" sz="1200" dirty="0">
                <a:solidFill>
                  <a:schemeClr val="accent1">
                    <a:lumMod val="75000"/>
                  </a:schemeClr>
                </a:solidFill>
              </a:rPr>
              <a:t>They should enjoy communicating, collaborating and competing with each other. They should develop an understanding of how to improve in different physical activities and sports and learn how to evaluate and recognise their own success.</a:t>
            </a:r>
          </a:p>
          <a:p>
            <a:endParaRPr lang="en-GB" sz="1200" i="1" dirty="0">
              <a:solidFill>
                <a:schemeClr val="accent1">
                  <a:lumMod val="75000"/>
                </a:schemeClr>
              </a:solidFill>
            </a:endParaRPr>
          </a:p>
        </p:txBody>
      </p:sp>
      <p:pic>
        <p:nvPicPr>
          <p:cNvPr id="4" name="Graphic 3" descr="Group brainstorm">
            <a:extLst>
              <a:ext uri="{FF2B5EF4-FFF2-40B4-BE49-F238E27FC236}">
                <a16:creationId xmlns:a16="http://schemas.microsoft.com/office/drawing/2014/main" id="{A03008E0-CCBC-4BEE-B310-013309D7B2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398701" y="3979585"/>
            <a:ext cx="1542056" cy="1542056"/>
          </a:xfrm>
          <a:prstGeom prst="rect">
            <a:avLst/>
          </a:prstGeom>
        </p:spPr>
      </p:pic>
      <p:sp>
        <p:nvSpPr>
          <p:cNvPr id="8" name="Rectangle: Rounded Corners 7">
            <a:extLst>
              <a:ext uri="{FF2B5EF4-FFF2-40B4-BE49-F238E27FC236}">
                <a16:creationId xmlns:a16="http://schemas.microsoft.com/office/drawing/2014/main" id="{CA7A4B9F-27F1-40AC-9AA9-3C657D330CB1}"/>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PROGRESSION OF SKILLS DOCUMENT</a:t>
            </a:r>
          </a:p>
        </p:txBody>
      </p:sp>
    </p:spTree>
    <p:extLst>
      <p:ext uri="{BB962C8B-B14F-4D97-AF65-F5344CB8AC3E}">
        <p14:creationId xmlns:p14="http://schemas.microsoft.com/office/powerpoint/2010/main" val="2885091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E38D43-FA02-47A4-AA58-BB71C05C4F5A}"/>
              </a:ext>
            </a:extLst>
          </p:cNvPr>
          <p:cNvSpPr txBox="1"/>
          <p:nvPr/>
        </p:nvSpPr>
        <p:spPr>
          <a:xfrm>
            <a:off x="5801558" y="2581466"/>
            <a:ext cx="6243114" cy="3016210"/>
          </a:xfrm>
          <a:prstGeom prst="rect">
            <a:avLst/>
          </a:prstGeom>
          <a:noFill/>
        </p:spPr>
        <p:txBody>
          <a:bodyPr wrap="square" rtlCol="0">
            <a:spAutoFit/>
          </a:bodyPr>
          <a:lstStyle/>
          <a:p>
            <a:endParaRPr lang="en-GB" sz="1200" dirty="0">
              <a:solidFill>
                <a:schemeClr val="accent1">
                  <a:lumMod val="75000"/>
                </a:schemeClr>
              </a:solidFill>
            </a:endParaRPr>
          </a:p>
          <a:p>
            <a:r>
              <a:rPr lang="en-GB" sz="1400" dirty="0">
                <a:solidFill>
                  <a:schemeClr val="accent1">
                    <a:lumMod val="75000"/>
                  </a:schemeClr>
                </a:solidFill>
              </a:rPr>
              <a:t>All schools must provide swimming instruction either in key stage 1 or key stage 2.</a:t>
            </a:r>
          </a:p>
          <a:p>
            <a:endParaRPr lang="en-GB" sz="1400" dirty="0">
              <a:solidFill>
                <a:schemeClr val="accent1">
                  <a:lumMod val="75000"/>
                </a:schemeClr>
              </a:solidFill>
            </a:endParaRPr>
          </a:p>
          <a:p>
            <a:r>
              <a:rPr lang="en-GB" sz="1400" dirty="0">
                <a:solidFill>
                  <a:schemeClr val="accent1">
                    <a:lumMod val="75000"/>
                  </a:schemeClr>
                </a:solidFill>
              </a:rPr>
              <a:t>In particular, pupils should be taught to:</a:t>
            </a:r>
          </a:p>
          <a:p>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swim competently, confidently and proficiently over a distance of at least 25 metres</a:t>
            </a:r>
          </a:p>
          <a:p>
            <a:pPr marL="742950" lvl="1" indent="-285750">
              <a:buFont typeface="Arial" panose="020B0604020202020204" pitchFamily="34" charset="0"/>
              <a:buChar char="•"/>
            </a:pPr>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use a range of strokes effectively [for example, front crawl, backstroke and breaststroke]</a:t>
            </a:r>
          </a:p>
          <a:p>
            <a:pPr marL="742950" lvl="1" indent="-285750">
              <a:buFont typeface="Arial" panose="020B0604020202020204" pitchFamily="34" charset="0"/>
              <a:buChar char="•"/>
            </a:pPr>
            <a:endParaRPr lang="en-GB" sz="1400" dirty="0">
              <a:solidFill>
                <a:schemeClr val="accent1">
                  <a:lumMod val="75000"/>
                </a:schemeClr>
              </a:solidFill>
            </a:endParaRPr>
          </a:p>
          <a:p>
            <a:pPr marL="742950" lvl="1" indent="-285750">
              <a:buFont typeface="Arial" panose="020B0604020202020204" pitchFamily="34" charset="0"/>
              <a:buChar char="•"/>
            </a:pPr>
            <a:r>
              <a:rPr lang="en-GB" sz="1400" dirty="0">
                <a:solidFill>
                  <a:schemeClr val="accent1">
                    <a:lumMod val="75000"/>
                  </a:schemeClr>
                </a:solidFill>
              </a:rPr>
              <a:t>perform safe self-rescue in different water-based situations.</a:t>
            </a:r>
          </a:p>
          <a:p>
            <a:endParaRPr lang="en-GB" sz="1200" dirty="0">
              <a:solidFill>
                <a:schemeClr val="accent1">
                  <a:lumMod val="75000"/>
                </a:schemeClr>
              </a:solidFill>
            </a:endParaRPr>
          </a:p>
          <a:p>
            <a:endParaRPr lang="en-GB" sz="1200" dirty="0">
              <a:solidFill>
                <a:schemeClr val="accent1">
                  <a:lumMod val="75000"/>
                </a:schemeClr>
              </a:solidFill>
            </a:endParaRPr>
          </a:p>
        </p:txBody>
      </p:sp>
      <p:pic>
        <p:nvPicPr>
          <p:cNvPr id="10" name="Picture 9">
            <a:extLst>
              <a:ext uri="{FF2B5EF4-FFF2-40B4-BE49-F238E27FC236}">
                <a16:creationId xmlns:a16="http://schemas.microsoft.com/office/drawing/2014/main" id="{EABA700B-41B5-4DF5-AF86-B427419F8F90}"/>
              </a:ext>
            </a:extLst>
          </p:cNvPr>
          <p:cNvPicPr>
            <a:picLocks noChangeAspect="1"/>
          </p:cNvPicPr>
          <p:nvPr/>
        </p:nvPicPr>
        <p:blipFill>
          <a:blip r:embed="rId2"/>
          <a:stretch>
            <a:fillRect/>
          </a:stretch>
        </p:blipFill>
        <p:spPr>
          <a:xfrm>
            <a:off x="7795739" y="516145"/>
            <a:ext cx="3709300" cy="533505"/>
          </a:xfrm>
          <a:prstGeom prst="rect">
            <a:avLst/>
          </a:prstGeom>
        </p:spPr>
      </p:pic>
      <p:pic>
        <p:nvPicPr>
          <p:cNvPr id="9" name="Graphic 8" descr="Tablet">
            <a:extLst>
              <a:ext uri="{FF2B5EF4-FFF2-40B4-BE49-F238E27FC236}">
                <a16:creationId xmlns:a16="http://schemas.microsoft.com/office/drawing/2014/main" id="{EDB8369E-ACEB-4121-97E2-F978EFE5A2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121730" y="964627"/>
            <a:ext cx="6096000" cy="6096000"/>
          </a:xfrm>
          <a:prstGeom prst="rect">
            <a:avLst/>
          </a:prstGeom>
        </p:spPr>
      </p:pic>
      <p:sp>
        <p:nvSpPr>
          <p:cNvPr id="11" name="Rectangle 10">
            <a:extLst>
              <a:ext uri="{FF2B5EF4-FFF2-40B4-BE49-F238E27FC236}">
                <a16:creationId xmlns:a16="http://schemas.microsoft.com/office/drawing/2014/main" id="{1BAEAAB4-41DE-4315-BD2F-2824550E822C}"/>
              </a:ext>
            </a:extLst>
          </p:cNvPr>
          <p:cNvSpPr/>
          <p:nvPr/>
        </p:nvSpPr>
        <p:spPr>
          <a:xfrm>
            <a:off x="1155705" y="3320129"/>
            <a:ext cx="4028049" cy="1384995"/>
          </a:xfrm>
          <a:prstGeom prst="rect">
            <a:avLst/>
          </a:prstGeom>
        </p:spPr>
        <p:txBody>
          <a:bodyPr wrap="square">
            <a:spAutoFit/>
          </a:bodyPr>
          <a:lstStyle/>
          <a:p>
            <a:pPr algn="ctr"/>
            <a:r>
              <a:rPr lang="en-GB" b="1" dirty="0">
                <a:solidFill>
                  <a:schemeClr val="accent1">
                    <a:lumMod val="75000"/>
                  </a:schemeClr>
                </a:solidFill>
              </a:rPr>
              <a:t>SWIMMING AND WATER SAFETY</a:t>
            </a:r>
          </a:p>
          <a:p>
            <a:pPr algn="ctr"/>
            <a:endParaRPr lang="en-GB" b="1" i="1" dirty="0">
              <a:solidFill>
                <a:schemeClr val="accent1">
                  <a:lumMod val="75000"/>
                </a:schemeClr>
              </a:solidFill>
            </a:endParaRPr>
          </a:p>
          <a:p>
            <a:pPr algn="ctr"/>
            <a:r>
              <a:rPr lang="en-GB" i="1" dirty="0">
                <a:solidFill>
                  <a:schemeClr val="accent1">
                    <a:lumMod val="75000"/>
                  </a:schemeClr>
                </a:solidFill>
              </a:rPr>
              <a:t>DfE – National Curriculum Framework, Dec 2014</a:t>
            </a:r>
          </a:p>
          <a:p>
            <a:endParaRPr lang="en-GB" sz="1200" i="1" dirty="0">
              <a:solidFill>
                <a:schemeClr val="accent1">
                  <a:lumMod val="75000"/>
                </a:schemeClr>
              </a:solidFill>
            </a:endParaRPr>
          </a:p>
        </p:txBody>
      </p:sp>
      <p:pic>
        <p:nvPicPr>
          <p:cNvPr id="4" name="Graphic 3" descr="Swimming">
            <a:extLst>
              <a:ext uri="{FF2B5EF4-FFF2-40B4-BE49-F238E27FC236}">
                <a16:creationId xmlns:a16="http://schemas.microsoft.com/office/drawing/2014/main" id="{A1E0ABD1-468A-46EC-9046-D1C18FCC75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1971631" y="3429000"/>
            <a:ext cx="2192406" cy="2192406"/>
          </a:xfrm>
          <a:prstGeom prst="rect">
            <a:avLst/>
          </a:prstGeom>
        </p:spPr>
      </p:pic>
      <p:sp>
        <p:nvSpPr>
          <p:cNvPr id="8" name="Rectangle: Rounded Corners 7">
            <a:extLst>
              <a:ext uri="{FF2B5EF4-FFF2-40B4-BE49-F238E27FC236}">
                <a16:creationId xmlns:a16="http://schemas.microsoft.com/office/drawing/2014/main" id="{41A681A0-6315-4C0E-A41B-626E6D37F885}"/>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PROGRESSION OF SKILLS DOCUMENT</a:t>
            </a:r>
          </a:p>
        </p:txBody>
      </p:sp>
    </p:spTree>
    <p:extLst>
      <p:ext uri="{BB962C8B-B14F-4D97-AF65-F5344CB8AC3E}">
        <p14:creationId xmlns:p14="http://schemas.microsoft.com/office/powerpoint/2010/main" val="1128332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4" y="2218404"/>
            <a:ext cx="7096663"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Using the Succeedin EYFS multi skill programme, pupils should be able to follow a progressive programme that develops the following; fundamental movements, changes of speed, the ability to play games using different size balls, use target games to develop throwing, use equipment to hit or strike a ball and apply exercises like sprinting, jumping and throwing in athletic based games.</a:t>
            </a:r>
          </a:p>
          <a:p>
            <a:pPr lvl="0">
              <a:lnSpc>
                <a:spcPct val="115000"/>
              </a:lnSpc>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We have added the progression of skills statements for EYFS into each area of the curriculum. </a:t>
            </a:r>
            <a:endParaRPr lang="en-GB"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7695028" y="2218404"/>
            <a:ext cx="4205197"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15000"/>
              </a:lnSpc>
            </a:pPr>
            <a:r>
              <a:rPr lang="en-GB" sz="1200">
                <a:solidFill>
                  <a:prstClr val="black"/>
                </a:solidFill>
              </a:rPr>
              <a:t>Scholars should be able to demonstrate different ways of moving with some control</a:t>
            </a:r>
          </a:p>
          <a:p>
            <a:pPr lvl="0">
              <a:lnSpc>
                <a:spcPct val="115000"/>
              </a:lnSpc>
            </a:pPr>
            <a:endParaRPr lang="en-GB" sz="1200">
              <a:solidFill>
                <a:prstClr val="black"/>
              </a:solidFill>
            </a:endParaRPr>
          </a:p>
          <a:p>
            <a:pPr lvl="0">
              <a:lnSpc>
                <a:spcPct val="115000"/>
              </a:lnSpc>
              <a:defRPr/>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Negotiates space successfully when playing invading or evading based games with other children, adjusting speed or changing direction</a:t>
            </a:r>
          </a:p>
          <a:p>
            <a:pPr lvl="0">
              <a:lnSpc>
                <a:spcPct val="115000"/>
              </a:lnSpc>
              <a:defRPr/>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defRPr/>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Show an understanding of the need for safety when tackling new challenges, and considers and manages some risks</a:t>
            </a:r>
          </a:p>
          <a:p>
            <a:pPr lvl="0">
              <a:lnSpc>
                <a:spcPct val="115000"/>
              </a:lnSpc>
              <a:defRPr/>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defRPr/>
            </a:pPr>
            <a:r>
              <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rPr>
              <a:t>Shows increasing control over an object in pushing, patting, throwing, catching or kicking it</a:t>
            </a:r>
          </a:p>
          <a:p>
            <a:pPr lvl="0">
              <a:lnSpc>
                <a:spcPct val="115000"/>
              </a:lnSpc>
              <a:defRPr/>
            </a:pPr>
            <a:endParaRPr lang="en-GB" sz="120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pPr>
            <a:r>
              <a:rPr lang="en-GB" sz="1200">
                <a:solidFill>
                  <a:prstClr val="black"/>
                </a:solidFill>
              </a:rPr>
              <a:t>Shows understanding of how to transport and store equipment safely</a:t>
            </a:r>
            <a:endParaRPr lang="en-GB" sz="1200" dirty="0">
              <a:solidFill>
                <a:prstClr val="black"/>
              </a:solidFill>
            </a:endParaRP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6170832"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8102991" y="1568896"/>
            <a:ext cx="3402048"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t>MULTI SKILLS - EYFS</a:t>
            </a:r>
          </a:p>
        </p:txBody>
      </p:sp>
    </p:spTree>
    <p:extLst>
      <p:ext uri="{BB962C8B-B14F-4D97-AF65-F5344CB8AC3E}">
        <p14:creationId xmlns:p14="http://schemas.microsoft.com/office/powerpoint/2010/main" val="568826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E09817-A2E2-446A-AFF6-8F8252CBF40E}"/>
              </a:ext>
            </a:extLst>
          </p:cNvPr>
          <p:cNvPicPr>
            <a:picLocks noChangeAspect="1"/>
          </p:cNvPicPr>
          <p:nvPr/>
        </p:nvPicPr>
        <p:blipFill>
          <a:blip r:embed="rId2"/>
          <a:stretch>
            <a:fillRect/>
          </a:stretch>
        </p:blipFill>
        <p:spPr>
          <a:xfrm>
            <a:off x="7795739" y="516145"/>
            <a:ext cx="3709300" cy="533505"/>
          </a:xfrm>
          <a:prstGeom prst="rect">
            <a:avLst/>
          </a:prstGeom>
        </p:spPr>
      </p:pic>
      <p:sp>
        <p:nvSpPr>
          <p:cNvPr id="5" name="Rectangle: Rounded Corners 4">
            <a:extLst>
              <a:ext uri="{FF2B5EF4-FFF2-40B4-BE49-F238E27FC236}">
                <a16:creationId xmlns:a16="http://schemas.microsoft.com/office/drawing/2014/main" id="{A6032A21-6168-426B-800A-3DE288DCD2F3}"/>
              </a:ext>
            </a:extLst>
          </p:cNvPr>
          <p:cNvSpPr/>
          <p:nvPr/>
        </p:nvSpPr>
        <p:spPr>
          <a:xfrm>
            <a:off x="2888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Send &amp; receive a ball by rolling from hand &amp; striking with foot</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Aim &amp;  throw object underarm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Catch and bounce a variety of balls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Move and stop safely in a specific area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Play a passing &amp; target game alone and with a partner</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E6C7F863-C2B6-42D3-BD3D-818319462B1C}"/>
              </a:ext>
            </a:extLst>
          </p:cNvPr>
          <p:cNvSpPr/>
          <p:nvPr/>
        </p:nvSpPr>
        <p:spPr>
          <a:xfrm>
            <a:off x="3190987"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Throw underarm, bounce &amp; catch a variety of balls  by self &amp; with partner</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pass/stop a ball using both feet</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Invade and evade using different movements  such as Run straight and on a curve and sidestep with correct technique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Begin to follow some simple rules</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E06F7EE8-9878-43FC-8292-0AB722163A7D}"/>
              </a:ext>
            </a:extLst>
          </p:cNvPr>
          <p:cNvSpPr/>
          <p:nvPr/>
        </p:nvSpPr>
        <p:spPr>
          <a:xfrm>
            <a:off x="6162575"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Perform some dribbling skills with hands, feet and a stick using space</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Pass a ball accurately (hands &amp; feet) over longer distances to a team mate </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Combine stopping, receiving, sending and passing in multiple forms to other players</a:t>
            </a:r>
            <a:endParaRPr lang="en-GB" sz="1100" dirty="0">
              <a:solidFill>
                <a:prstClr val="black"/>
              </a:solidFill>
            </a:endParaRPr>
          </a:p>
          <a:p>
            <a:pPr lvl="0" algn="ctr">
              <a:lnSpc>
                <a:spcPct val="115000"/>
              </a:lnSpc>
            </a:pPr>
            <a:r>
              <a:rPr lang="en-GB" sz="1200" dirty="0">
                <a:solidFill>
                  <a:prstClr val="black"/>
                </a:solidFill>
              </a:rPr>
              <a:t> </a:t>
            </a:r>
            <a:endParaRPr lang="en-GB" sz="1100" dirty="0">
              <a:solidFill>
                <a:prstClr val="black"/>
              </a:solidFill>
            </a:endParaRPr>
          </a:p>
          <a:p>
            <a:pPr lvl="0" algn="ctr">
              <a:lnSpc>
                <a:spcPct val="115000"/>
              </a:lnSpc>
            </a:pPr>
            <a:r>
              <a:rPr lang="en-GB" sz="1200" dirty="0">
                <a:solidFill>
                  <a:prstClr val="black"/>
                </a:solidFill>
              </a:rPr>
              <a:t>Make simple decisions about when /where to move in game to receive a ball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Rectangle: Rounded Corners 15">
            <a:extLst>
              <a:ext uri="{FF2B5EF4-FFF2-40B4-BE49-F238E27FC236}">
                <a16:creationId xmlns:a16="http://schemas.microsoft.com/office/drawing/2014/main" id="{CD65F461-53B3-46F5-9EA4-B95C024C532D}"/>
              </a:ext>
            </a:extLst>
          </p:cNvPr>
          <p:cNvSpPr/>
          <p:nvPr/>
        </p:nvSpPr>
        <p:spPr>
          <a:xfrm>
            <a:off x="9134163" y="2218404"/>
            <a:ext cx="2766062" cy="4016335"/>
          </a:xfrm>
          <a:prstGeom prst="round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pPr>
            <a:r>
              <a:rPr lang="en-GB" sz="1200" dirty="0">
                <a:solidFill>
                  <a:prstClr val="black"/>
                </a:solidFill>
              </a:rPr>
              <a:t>To participate in skill related games and team games</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Develop simple tactics within skill related games and small sided games applying attacking and defending</a:t>
            </a:r>
          </a:p>
          <a:p>
            <a:pPr lvl="0" algn="ctr">
              <a:lnSpc>
                <a:spcPct val="115000"/>
              </a:lnSpc>
            </a:pPr>
            <a:endParaRPr lang="en-GB" sz="1200" dirty="0">
              <a:solidFill>
                <a:prstClr val="black"/>
              </a:solidFill>
            </a:endParaRPr>
          </a:p>
          <a:p>
            <a:pPr lvl="0" algn="ctr">
              <a:lnSpc>
                <a:spcPct val="115000"/>
              </a:lnSpc>
            </a:pPr>
            <a:r>
              <a:rPr lang="en-GB" sz="1200" dirty="0">
                <a:solidFill>
                  <a:prstClr val="black"/>
                </a:solidFill>
              </a:rPr>
              <a:t>Begin to adapt and apply some technical and tactical knowledge within  a variety of invasion based sports and activities such as netball, basketball, hockey, tag-rugby and football.</a:t>
            </a:r>
          </a:p>
        </p:txBody>
      </p:sp>
      <p:sp>
        <p:nvSpPr>
          <p:cNvPr id="17" name="Rectangle: Rounded Corners 16">
            <a:extLst>
              <a:ext uri="{FF2B5EF4-FFF2-40B4-BE49-F238E27FC236}">
                <a16:creationId xmlns:a16="http://schemas.microsoft.com/office/drawing/2014/main" id="{0FBC2CA2-EC2F-4F14-BBBB-3BBF5BBB039E}"/>
              </a:ext>
            </a:extLst>
          </p:cNvPr>
          <p:cNvSpPr/>
          <p:nvPr/>
        </p:nvSpPr>
        <p:spPr>
          <a:xfrm>
            <a:off x="666066"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R</a:t>
            </a:r>
          </a:p>
        </p:txBody>
      </p:sp>
      <p:sp>
        <p:nvSpPr>
          <p:cNvPr id="19" name="Rectangle: Rounded Corners 18">
            <a:extLst>
              <a:ext uri="{FF2B5EF4-FFF2-40B4-BE49-F238E27FC236}">
                <a16:creationId xmlns:a16="http://schemas.microsoft.com/office/drawing/2014/main" id="{A88D9F4B-1A5D-44EF-8409-C89479C46735}"/>
              </a:ext>
            </a:extLst>
          </p:cNvPr>
          <p:cNvSpPr/>
          <p:nvPr/>
        </p:nvSpPr>
        <p:spPr>
          <a:xfrm>
            <a:off x="9493359" y="1568896"/>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END OF KS EXPECTATIONS</a:t>
            </a:r>
          </a:p>
        </p:txBody>
      </p:sp>
      <p:sp>
        <p:nvSpPr>
          <p:cNvPr id="20" name="Rectangle: Rounded Corners 19">
            <a:extLst>
              <a:ext uri="{FF2B5EF4-FFF2-40B4-BE49-F238E27FC236}">
                <a16:creationId xmlns:a16="http://schemas.microsoft.com/office/drawing/2014/main" id="{7046D75C-26A9-4F49-80D1-CCB52046633E}"/>
              </a:ext>
            </a:extLst>
          </p:cNvPr>
          <p:cNvSpPr/>
          <p:nvPr/>
        </p:nvSpPr>
        <p:spPr>
          <a:xfrm>
            <a:off x="6591247" y="1568897"/>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2</a:t>
            </a:r>
          </a:p>
        </p:txBody>
      </p:sp>
      <p:sp>
        <p:nvSpPr>
          <p:cNvPr id="21" name="Rectangle: Rounded Corners 20">
            <a:extLst>
              <a:ext uri="{FF2B5EF4-FFF2-40B4-BE49-F238E27FC236}">
                <a16:creationId xmlns:a16="http://schemas.microsoft.com/office/drawing/2014/main" id="{0F67D326-D8CD-4372-8E06-05DCD469D7E6}"/>
              </a:ext>
            </a:extLst>
          </p:cNvPr>
          <p:cNvSpPr/>
          <p:nvPr/>
        </p:nvSpPr>
        <p:spPr>
          <a:xfrm>
            <a:off x="3568178" y="1589650"/>
            <a:ext cx="2011680" cy="492369"/>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YEAR 1</a:t>
            </a:r>
          </a:p>
        </p:txBody>
      </p:sp>
      <p:sp>
        <p:nvSpPr>
          <p:cNvPr id="22" name="Rectangle: Rounded Corners 21">
            <a:extLst>
              <a:ext uri="{FF2B5EF4-FFF2-40B4-BE49-F238E27FC236}">
                <a16:creationId xmlns:a16="http://schemas.microsoft.com/office/drawing/2014/main" id="{45B882CA-9B39-4E93-915C-95AD9B348589}"/>
              </a:ext>
            </a:extLst>
          </p:cNvPr>
          <p:cNvSpPr/>
          <p:nvPr/>
        </p:nvSpPr>
        <p:spPr>
          <a:xfrm>
            <a:off x="666066" y="450126"/>
            <a:ext cx="6170832" cy="665541"/>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4800">
                <a:solidFill>
                  <a:prstClr val="white"/>
                </a:solidFill>
              </a:rPr>
              <a:t>INVASION GAMES – KS1</a:t>
            </a:r>
            <a:endParaRPr lang="en-GB" sz="4800" dirty="0">
              <a:solidFill>
                <a:prstClr val="white"/>
              </a:solidFill>
            </a:endParaRPr>
          </a:p>
        </p:txBody>
      </p:sp>
    </p:spTree>
    <p:extLst>
      <p:ext uri="{BB962C8B-B14F-4D97-AF65-F5344CB8AC3E}">
        <p14:creationId xmlns:p14="http://schemas.microsoft.com/office/powerpoint/2010/main" val="3287902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3244</TotalTime>
  <Words>5067</Words>
  <Application>Microsoft Office PowerPoint</Application>
  <PresentationFormat>Widescreen</PresentationFormat>
  <Paragraphs>810</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AngsanaUPC</vt:lpstr>
      <vt:lpstr>Arial</vt:lpstr>
      <vt:lpstr>Calibri</vt:lpstr>
      <vt:lpstr>Calibri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Hazelgrove</dc:creator>
  <cp:lastModifiedBy>8003, head</cp:lastModifiedBy>
  <cp:revision>78</cp:revision>
  <dcterms:created xsi:type="dcterms:W3CDTF">2020-05-20T19:55:54Z</dcterms:created>
  <dcterms:modified xsi:type="dcterms:W3CDTF">2022-10-17T09:52:40Z</dcterms:modified>
</cp:coreProperties>
</file>